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4"/>
    <p:sldMasterId id="2147483684" r:id="rId5"/>
    <p:sldMasterId id="2147483696" r:id="rId6"/>
    <p:sldMasterId id="2147483708" r:id="rId7"/>
  </p:sldMasterIdLst>
  <p:notesMasterIdLst>
    <p:notesMasterId r:id="rId23"/>
  </p:notesMasterIdLst>
  <p:sldIdLst>
    <p:sldId id="300" r:id="rId8"/>
    <p:sldId id="265" r:id="rId9"/>
    <p:sldId id="294" r:id="rId10"/>
    <p:sldId id="269" r:id="rId11"/>
    <p:sldId id="325" r:id="rId12"/>
    <p:sldId id="327" r:id="rId13"/>
    <p:sldId id="329" r:id="rId14"/>
    <p:sldId id="335" r:id="rId15"/>
    <p:sldId id="328" r:id="rId16"/>
    <p:sldId id="334" r:id="rId17"/>
    <p:sldId id="322" r:id="rId18"/>
    <p:sldId id="283" r:id="rId19"/>
    <p:sldId id="337" r:id="rId20"/>
    <p:sldId id="336" r:id="rId21"/>
    <p:sldId id="299" r:id="rId22"/>
  </p:sldIdLst>
  <p:sldSz cx="10080625" cy="6480175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CC"/>
    <a:srgbClr val="006666"/>
    <a:srgbClr val="496E81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52" y="174"/>
      </p:cViewPr>
      <p:guideLst>
        <p:guide orient="horz" pos="2041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sa\Efe\Marketing\Analyst%20Reports\Marketing%20Performance\2012\TK%20Presentation\sun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'Fleet Growth Plan'!$B$3</c:f>
              <c:strCache>
                <c:ptCount val="1"/>
                <c:pt idx="0">
                  <c:v>Wide Body</c:v>
                </c:pt>
              </c:strCache>
            </c:strRef>
          </c:tx>
          <c:spPr>
            <a:solidFill>
              <a:srgbClr val="6F97C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 i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'Fleet Growth Plan'!$C$2:$L$2</c:f>
              <c:strCache>
                <c:ptCount val="10"/>
                <c:pt idx="0">
                  <c:v>2012</c:v>
                </c:pt>
                <c:pt idx="1">
                  <c:v>2013E</c:v>
                </c:pt>
                <c:pt idx="2">
                  <c:v>2014E</c:v>
                </c:pt>
                <c:pt idx="3">
                  <c:v>2015E</c:v>
                </c:pt>
                <c:pt idx="4">
                  <c:v>2016E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  <c:pt idx="9">
                  <c:v>2021E</c:v>
                </c:pt>
              </c:strCache>
            </c:strRef>
          </c:cat>
          <c:val>
            <c:numRef>
              <c:f>'Fleet Growth Plan'!$C$3:$L$3</c:f>
              <c:numCache>
                <c:formatCode>General</c:formatCode>
                <c:ptCount val="10"/>
                <c:pt idx="0">
                  <c:v>36</c:v>
                </c:pt>
                <c:pt idx="1">
                  <c:v>42</c:v>
                </c:pt>
                <c:pt idx="2">
                  <c:v>54</c:v>
                </c:pt>
                <c:pt idx="3">
                  <c:v>69</c:v>
                </c:pt>
                <c:pt idx="4">
                  <c:v>80</c:v>
                </c:pt>
                <c:pt idx="5">
                  <c:v>81</c:v>
                </c:pt>
                <c:pt idx="6">
                  <c:v>81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strRef>
              <c:f>'Fleet Growth Plan'!$B$4</c:f>
              <c:strCache>
                <c:ptCount val="1"/>
                <c:pt idx="0">
                  <c:v>Narrow Body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 i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'Fleet Growth Plan'!$C$2:$L$2</c:f>
              <c:strCache>
                <c:ptCount val="10"/>
                <c:pt idx="0">
                  <c:v>2012</c:v>
                </c:pt>
                <c:pt idx="1">
                  <c:v>2013E</c:v>
                </c:pt>
                <c:pt idx="2">
                  <c:v>2014E</c:v>
                </c:pt>
                <c:pt idx="3">
                  <c:v>2015E</c:v>
                </c:pt>
                <c:pt idx="4">
                  <c:v>2016E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  <c:pt idx="9">
                  <c:v>2021E</c:v>
                </c:pt>
              </c:strCache>
            </c:strRef>
          </c:cat>
          <c:val>
            <c:numRef>
              <c:f>'Fleet Growth Plan'!$C$4:$L$4</c:f>
              <c:numCache>
                <c:formatCode>General</c:formatCode>
                <c:ptCount val="10"/>
                <c:pt idx="0">
                  <c:v>159</c:v>
                </c:pt>
                <c:pt idx="1">
                  <c:v>181</c:v>
                </c:pt>
                <c:pt idx="2">
                  <c:v>204</c:v>
                </c:pt>
                <c:pt idx="3">
                  <c:v>212</c:v>
                </c:pt>
                <c:pt idx="4">
                  <c:v>242</c:v>
                </c:pt>
                <c:pt idx="5">
                  <c:v>237</c:v>
                </c:pt>
                <c:pt idx="6">
                  <c:v>264</c:v>
                </c:pt>
                <c:pt idx="7">
                  <c:v>294</c:v>
                </c:pt>
                <c:pt idx="8">
                  <c:v>341</c:v>
                </c:pt>
                <c:pt idx="9">
                  <c:v>349</c:v>
                </c:pt>
              </c:numCache>
            </c:numRef>
          </c:val>
        </c:ser>
        <c:ser>
          <c:idx val="2"/>
          <c:order val="2"/>
          <c:tx>
            <c:strRef>
              <c:f>'Fleet Growth Plan'!$B$5</c:f>
              <c:strCache>
                <c:ptCount val="1"/>
                <c:pt idx="0">
                  <c:v>Cargo</c:v>
                </c:pt>
              </c:strCache>
            </c:strRef>
          </c:tx>
          <c:spPr>
            <a:solidFill>
              <a:srgbClr val="124D90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 i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'Fleet Growth Plan'!$C$2:$L$2</c:f>
              <c:strCache>
                <c:ptCount val="10"/>
                <c:pt idx="0">
                  <c:v>2012</c:v>
                </c:pt>
                <c:pt idx="1">
                  <c:v>2013E</c:v>
                </c:pt>
                <c:pt idx="2">
                  <c:v>2014E</c:v>
                </c:pt>
                <c:pt idx="3">
                  <c:v>2015E</c:v>
                </c:pt>
                <c:pt idx="4">
                  <c:v>2016E</c:v>
                </c:pt>
                <c:pt idx="5">
                  <c:v>2017E</c:v>
                </c:pt>
                <c:pt idx="6">
                  <c:v>2018E</c:v>
                </c:pt>
                <c:pt idx="7">
                  <c:v>2019E</c:v>
                </c:pt>
                <c:pt idx="8">
                  <c:v>2020E</c:v>
                </c:pt>
                <c:pt idx="9">
                  <c:v>2021E</c:v>
                </c:pt>
              </c:strCache>
            </c:strRef>
          </c:cat>
          <c:val>
            <c:numRef>
              <c:f>'Fleet Growth Plan'!$C$5:$L$5</c:f>
              <c:numCache>
                <c:formatCode>General</c:formatCode>
                <c:ptCount val="10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1875328"/>
        <c:axId val="192090112"/>
      </c:barChart>
      <c:catAx>
        <c:axId val="191875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900" b="1" i="0">
                <a:solidFill>
                  <a:srgbClr val="53565A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2090112"/>
        <c:crosses val="autoZero"/>
        <c:auto val="1"/>
        <c:lblAlgn val="ctr"/>
        <c:lblOffset val="100"/>
        <c:noMultiLvlLbl val="0"/>
      </c:catAx>
      <c:valAx>
        <c:axId val="19209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1875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800" b="1">
              <a:solidFill>
                <a:srgbClr val="53565A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TRAFFIC!$C$87:$C$98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TRAFFIC!$D$87:$D$98</c:f>
              <c:numCache>
                <c:formatCode>General</c:formatCode>
                <c:ptCount val="12"/>
                <c:pt idx="0">
                  <c:v>69</c:v>
                </c:pt>
                <c:pt idx="1">
                  <c:v>73</c:v>
                </c:pt>
                <c:pt idx="2">
                  <c:v>66</c:v>
                </c:pt>
                <c:pt idx="3">
                  <c:v>65</c:v>
                </c:pt>
                <c:pt idx="4">
                  <c:v>73</c:v>
                </c:pt>
                <c:pt idx="5">
                  <c:v>82</c:v>
                </c:pt>
                <c:pt idx="6">
                  <c:v>102</c:v>
                </c:pt>
                <c:pt idx="7">
                  <c:v>101</c:v>
                </c:pt>
                <c:pt idx="8">
                  <c:v>127</c:v>
                </c:pt>
                <c:pt idx="9">
                  <c:v>132</c:v>
                </c:pt>
                <c:pt idx="10">
                  <c:v>153</c:v>
                </c:pt>
                <c:pt idx="11">
                  <c:v>179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369024"/>
        <c:axId val="192370560"/>
      </c:barChart>
      <c:catAx>
        <c:axId val="1923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370560"/>
        <c:crosses val="autoZero"/>
        <c:auto val="1"/>
        <c:lblAlgn val="ctr"/>
        <c:lblOffset val="100"/>
        <c:noMultiLvlLbl val="0"/>
      </c:catAx>
      <c:valAx>
        <c:axId val="19237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2369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700"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A4C6F-97E2-46C2-BBBA-F1D8710038C0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744538"/>
            <a:ext cx="57912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6916-EB35-4095-867E-3E81E71A2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17C1F8-C62A-4055-9412-35026D7B3AFF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755650"/>
            <a:ext cx="5789613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166" y="4717232"/>
            <a:ext cx="5436171" cy="4469498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7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744538"/>
            <a:ext cx="57912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4319-B03E-43AA-B069-E8AA84392516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6047" y="2013055"/>
            <a:ext cx="8568531" cy="13890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12094" y="3672100"/>
            <a:ext cx="7056438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38E2-C618-4B9E-A7E9-3651C976615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008323" y="6024961"/>
            <a:ext cx="2381514" cy="345009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1B9E854-FA9C-4A99-9EB4-33F7A2E135C5}" type="slidenum">
              <a:rPr lang="tr-TR" smtClean="0"/>
              <a:pPr/>
              <a:t>‹#›</a:t>
            </a:fld>
            <a:r>
              <a:rPr lang="tr-TR" dirty="0" smtClean="0"/>
              <a:t>of 35</a:t>
            </a: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1" b="13374"/>
          <a:stretch/>
        </p:blipFill>
        <p:spPr bwMode="auto">
          <a:xfrm>
            <a:off x="-23278" y="5669916"/>
            <a:ext cx="3237762" cy="81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2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4615-15C2-4A5D-9C72-39CA1B6486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08453" y="259509"/>
            <a:ext cx="2268140" cy="552914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4031" y="259509"/>
            <a:ext cx="6636412" cy="552914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BFA7-DC03-40DA-8315-D61126DF9C3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1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13055"/>
            <a:ext cx="8568531" cy="13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672100"/>
            <a:ext cx="7056438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BDC8D-2560-4937-8822-896E8C378832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4DC3-B685-43FD-BD87-17474808B60D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080625" cy="70801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80E28-C395-47A7-99CF-34317A800763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  <p:pic>
        <p:nvPicPr>
          <p:cNvPr id="7" name="Picture 6" descr="secenekli_thy_to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"/>
            <a:ext cx="857604" cy="7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164113"/>
            <a:ext cx="8568531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2746575"/>
            <a:ext cx="8568531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F1185-6330-42DF-B746-0A84A2075AF0}" type="datetime1">
              <a:rPr lang="tr-TR" smtClean="0">
                <a:solidFill>
                  <a:srgbClr val="DDE9EC"/>
                </a:solidFill>
              </a:rPr>
              <a:t>01.09.2014</a:t>
            </a:fld>
            <a:endParaRPr lang="tr-TR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DDE9EC"/>
                </a:solidFill>
              </a:rPr>
              <a:t>1</a:t>
            </a:r>
            <a:endParaRPr lang="tr-TR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4DC2-0C8F-493F-B615-51E39FA7AFC6}" type="slidenum">
              <a:rPr lang="tr-TR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DE9E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9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85C38-6B7F-4F2A-AF78-0067C0C65C34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EF8C6-8928-4355-BFB3-05D31DA316D9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450540"/>
            <a:ext cx="445402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055057"/>
            <a:ext cx="445402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450540"/>
            <a:ext cx="445577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055057"/>
            <a:ext cx="445577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769F-6934-4166-B517-6C5147822461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0CB73-C430-41B5-B69E-82E02B640217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3CE4D-2627-41D5-9509-3F9985E6DC86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23C13-C675-49E1-85FB-611C14924966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7295CD-8EC2-4E05-82A3-69D84A11F6FA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9AE40-3B89-4FAF-9918-DF46342E8FC8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58007"/>
            <a:ext cx="3316457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58007"/>
            <a:ext cx="5635349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356037"/>
            <a:ext cx="3316457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9F3F-FE4F-4516-8A77-5584A80B8DEE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2E132-D0E0-49B8-B1A0-6EB64B64FDB2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200553" y="5834196"/>
            <a:ext cx="2808312" cy="63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2C1F-F514-4BEF-9485-A0699762B91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3849555" y="5987376"/>
            <a:ext cx="2352146" cy="345009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</a:lstStyle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 of 35</a:t>
            </a:r>
            <a:endParaRPr lang="tr-TR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15398"/>
          <a:stretch/>
        </p:blipFill>
        <p:spPr bwMode="auto">
          <a:xfrm>
            <a:off x="8832170" y="6149579"/>
            <a:ext cx="1176694" cy="2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5553479"/>
            <a:ext cx="2976333" cy="92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1" b="13374"/>
          <a:stretch/>
        </p:blipFill>
        <p:spPr bwMode="auto">
          <a:xfrm>
            <a:off x="3" y="6086532"/>
            <a:ext cx="1295894" cy="37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4" y="4536123"/>
            <a:ext cx="604837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4" y="579017"/>
            <a:ext cx="604837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4" y="5071637"/>
            <a:ext cx="604837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56045-2249-4207-A256-10EA10D81F68}" type="datetime1">
              <a:rPr lang="tr-TR" smtClean="0">
                <a:solidFill>
                  <a:srgbClr val="DDE9EC"/>
                </a:solidFill>
              </a:rPr>
              <a:t>01.09.2014</a:t>
            </a:fld>
            <a:endParaRPr lang="tr-TR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DDE9EC"/>
                </a:solidFill>
              </a:rPr>
              <a:t>1</a:t>
            </a:r>
            <a:endParaRPr lang="tr-TR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52839-0B48-47FA-B879-E3D8AD0D4B41}" type="slidenum">
              <a:rPr lang="tr-TR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DE9EC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A53AC-38FB-4CDB-9F03-43DE17CE3680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02D9-73F3-48AD-BCE0-B33ED90BF73A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59509"/>
            <a:ext cx="2268140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59509"/>
            <a:ext cx="6636412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8117F-FDAB-4FBE-8F43-ACF079FBF93C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5F462-C297-459C-8D60-EB56C542FD88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13055"/>
            <a:ext cx="8568531" cy="13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672100"/>
            <a:ext cx="7056438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FC2F-AC1A-44BC-BD74-BAC57D1B822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7417-73DC-44AD-9DD4-A97C6ED76C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164113"/>
            <a:ext cx="8568531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2746575"/>
            <a:ext cx="8568531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08BC-D0B7-4657-82E1-4ACA93BDD5F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9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B460-991B-4A1B-A52C-0B24665672E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450540"/>
            <a:ext cx="445402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055057"/>
            <a:ext cx="445402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450540"/>
            <a:ext cx="445577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055057"/>
            <a:ext cx="445577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C96C-4D6C-4BD2-95AA-5ABCF4D3512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2D06-D6F9-43CA-88D9-5C7FE5C82F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A6E2-33CE-4965-BB21-E4E46BF8863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6301" y="4164113"/>
            <a:ext cx="8568531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6301" y="2746575"/>
            <a:ext cx="8568531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32F4-C6C4-4E00-9452-102A6F4C816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5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58007"/>
            <a:ext cx="3316457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58007"/>
            <a:ext cx="5635349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356037"/>
            <a:ext cx="3316457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7FE2-9EF3-454E-A724-02194B7AE95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4" y="4536123"/>
            <a:ext cx="604837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4" y="579017"/>
            <a:ext cx="604837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4" y="5071637"/>
            <a:ext cx="604837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961F-F57D-4864-99F8-DB51FF078CF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E242-C151-449D-8D2B-5BA02A47744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59509"/>
            <a:ext cx="2268140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59509"/>
            <a:ext cx="6636412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9C0D-B64E-4B18-8E1C-9D7B5CA2B1A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13055"/>
            <a:ext cx="8568531" cy="1389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672100"/>
            <a:ext cx="7056438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803D-FD56-44BC-BE2D-5C98D37B029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A35C-63EA-479C-A53A-6EA2DE8851F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1" y="4164113"/>
            <a:ext cx="8568531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1" y="2746575"/>
            <a:ext cx="8568531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608-6923-41BF-905E-A6B1CCC366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9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D79E-EC73-457E-9D52-C286146DF0B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2" y="1450540"/>
            <a:ext cx="445402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2" y="2055057"/>
            <a:ext cx="445402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450540"/>
            <a:ext cx="445577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055057"/>
            <a:ext cx="445577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C654-D150-4E23-872D-85D38673BC2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0AE9-2E50-4C6D-854D-8032411BB23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04031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24319" y="1512041"/>
            <a:ext cx="445227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D726-1D9D-48F7-BE29-D0C5F24C27D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E3C-1075-459C-B1BC-FE28B8067A2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58007"/>
            <a:ext cx="3316457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58007"/>
            <a:ext cx="5635349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356037"/>
            <a:ext cx="3316457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79B4-38D4-4A92-B733-69732290DED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4" y="4536123"/>
            <a:ext cx="604837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4" y="579017"/>
            <a:ext cx="604837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4" y="5071637"/>
            <a:ext cx="604837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0E28-453E-4DAE-AE62-8B2B6976E0B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6493-2FE7-40B0-884A-AAC29C31896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59509"/>
            <a:ext cx="2268140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59509"/>
            <a:ext cx="6636412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B941-E94F-4F04-93C2-84853A4D7F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4032" y="1450540"/>
            <a:ext cx="4454026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4032" y="2055057"/>
            <a:ext cx="4454026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20818" y="1450540"/>
            <a:ext cx="445577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20818" y="2055057"/>
            <a:ext cx="445577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ED4E-83A3-4437-BD04-143A0AEAEB0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7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430A-B848-470A-A853-A67AC67B1FC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707B-DE94-4068-B487-8A4481A04F6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032" y="258007"/>
            <a:ext cx="3316457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41245" y="258007"/>
            <a:ext cx="5635349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032" y="1356037"/>
            <a:ext cx="3316457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4357-E447-4159-85B6-1A3D82121CE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8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5874" y="4536123"/>
            <a:ext cx="604837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5874" y="579017"/>
            <a:ext cx="604837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5874" y="5071637"/>
            <a:ext cx="604837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A0AF-7419-45C6-BF1B-A1C4DF54594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9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04033" y="259509"/>
            <a:ext cx="9072562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4033" y="1512041"/>
            <a:ext cx="9072562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04031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32F4-C6C4-4E00-9452-102A6F4C816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444214" y="6006164"/>
            <a:ext cx="319219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3878924" y="6024961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1" b="13374"/>
          <a:stretch/>
        </p:blipFill>
        <p:spPr bwMode="auto">
          <a:xfrm>
            <a:off x="-23278" y="5669916"/>
            <a:ext cx="3237762" cy="81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3" y="259509"/>
            <a:ext cx="9072562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12041"/>
            <a:ext cx="9072562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3B1506-5D28-4143-804D-9C26D50FDC46}" type="datetime1">
              <a:rPr lang="tr-TR" smtClean="0">
                <a:solidFill>
                  <a:srgbClr val="464653"/>
                </a:solidFill>
              </a:rPr>
              <a:t>01.09.2014</a:t>
            </a:fld>
            <a:endParaRPr lang="tr-TR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006164"/>
            <a:ext cx="319219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>
                <a:solidFill>
                  <a:srgbClr val="464653"/>
                </a:solidFill>
              </a:rPr>
              <a:t>1</a:t>
            </a:r>
            <a:endParaRPr lang="tr-TR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396B5D-7C14-4C33-8866-C1BC96C8F0DF}" type="slidenum">
              <a:rPr lang="tr-TR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4646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3" y="259509"/>
            <a:ext cx="9072562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12041"/>
            <a:ext cx="9072562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7A9532-3C4C-4360-87C3-0F754C40E0B8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006164"/>
            <a:ext cx="319219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3" y="259509"/>
            <a:ext cx="9072562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3" y="1512041"/>
            <a:ext cx="9072562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A59720-5990-4211-A421-3083B619F8E6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01.09.2014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006164"/>
            <a:ext cx="319219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</a:t>
            </a: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006164"/>
            <a:ext cx="235214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hyperlink" Target="http://www.google.ru/url?sa=i&amp;rct=j&amp;q=&amp;esrc=s&amp;frm=1&amp;source=images&amp;cd=&amp;cad=rja&amp;uact=8&amp;docid=YgpjirXiPzyKXM&amp;tbnid=sgPU6xIei3n-jM:&amp;ved=0CAUQjRw&amp;url=http://www.woman.ru/fashion/medley3/article/87272/&amp;ei=NG8AVPzmLqnK0QX6_YHQAQ&amp;bvm=bv.74115972,d.bGE&amp;psig=AFQjCNEvdYFYuyn3lGskrPLrk_r4EvbI8Q&amp;ust=140940100449884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edsales@thy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edgroups@thy.com" TargetMode="External"/><Relationship Id="rId4" Type="http://schemas.openxmlformats.org/officeDocument/2006/relationships/hyperlink" Target="mailto:ledmarketing@thy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9" y="4537878"/>
            <a:ext cx="4551846" cy="19422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r="2489" b="8930"/>
          <a:stretch/>
        </p:blipFill>
        <p:spPr bwMode="auto">
          <a:xfrm>
            <a:off x="140999" y="143743"/>
            <a:ext cx="9775144" cy="436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Сервис для транзитных пассажиров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99026" y="1198861"/>
            <a:ext cx="91455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Arial" pitchFamily="34" charset="0"/>
              </a:rPr>
              <a:t>Для транзитных пассажиров при времени ожидания более 6 часов для бизнес класса и 10 часов для эконом класса - НОЧЬ В ОТЕЛЕ ИЛИ ЭКСКУРСИЯ ОТ </a:t>
            </a:r>
            <a:r>
              <a:rPr lang="en-US" dirty="0" smtClean="0">
                <a:cs typeface="Arial" pitchFamily="34" charset="0"/>
              </a:rPr>
              <a:t>TURKISH AIRLINES</a:t>
            </a:r>
            <a:r>
              <a:rPr lang="ru-RU" dirty="0" smtClean="0">
                <a:cs typeface="Arial" pitchFamily="34" charset="0"/>
              </a:rPr>
              <a:t>! 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8" name="Picture 2" descr="http://www.thy.com/images/Image/duyuru/touristanbul_static_banner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8" y="2099518"/>
            <a:ext cx="3302433" cy="21182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1.bookcdn.com/data/Photos/LargePhoto2/74/7498/7498498/Avantgarde-Hotel-Istanbul-photos-Roo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17" y="2099519"/>
            <a:ext cx="3711284" cy="21182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deviantart.com/download/124858130/Istanbul_Panorama_by_albebon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9" y="4396783"/>
            <a:ext cx="9049755" cy="9525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urkishairlines.com/images/Image/basin_odasi/2014/lounge_bulten_b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784009"/>
            <a:ext cx="4905819" cy="32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_yildiz11.NTD_EBI\AppData\Local\Microsoft\Windows\Temporary Internet Files\Content.Outlook\POVQ5DN2\photo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20" y="784010"/>
            <a:ext cx="4544357" cy="231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255920" y="3178095"/>
            <a:ext cx="4548159" cy="85408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Наши пассажиры бизнес-класса, держатели карт </a:t>
            </a:r>
            <a:r>
              <a:rPr lang="en-US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Miles&amp;Smiles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 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Miles&amp;Smiles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Elite 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Star Alliance</a:t>
            </a:r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Gold 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могут воспользоваться услугами лонжа.</a:t>
            </a:r>
            <a:endParaRPr lang="tr-T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Лонж в аэропорту Стамбула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1458" y="858656"/>
            <a:ext cx="2124524" cy="707886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1000 чел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вместимость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472" y="858656"/>
            <a:ext cx="2124524" cy="707886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6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.000 m</a:t>
            </a:r>
            <a:r>
              <a:rPr lang="tr-TR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Lounge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Istanbul</a:t>
            </a:r>
            <a:endParaRPr lang="tr-TR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G_SAHIN6\AppData\Local\Microsoft\Windows\Temporary Internet Files\Content.Outlook\TRMNHHVV\IMG_0788 j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3" r="10111"/>
          <a:stretch/>
        </p:blipFill>
        <p:spPr bwMode="auto">
          <a:xfrm>
            <a:off x="6459006" y="4081198"/>
            <a:ext cx="3333834" cy="189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turkishairlines.com/images/Image/basin_odasi/2014/lounge_bulten_b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4100177"/>
            <a:ext cx="6065882" cy="18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01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Спонсорство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" y="791815"/>
            <a:ext cx="2519213" cy="140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turkishairlines.com/documents/Thy/images/Image/haber/2013/Olympique-de-Marseille-sponsorlugu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" y="2779292"/>
            <a:ext cx="2519213" cy="155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2280" y="2216919"/>
            <a:ext cx="2519213" cy="396611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chemeClr val="bg1"/>
                </a:solidFill>
                <a:latin typeface="Arial Narrow" pitchFamily="34" charset="0"/>
                <a:cs typeface="ヒラギノ角ゴ Pro W3" pitchFamily="-111" charset="-128"/>
              </a:defRPr>
            </a:lvl1pPr>
          </a:lstStyle>
          <a:p>
            <a:r>
              <a:rPr lang="tr-TR" sz="1200" dirty="0"/>
              <a:t>BORUSSIA DORTMUND 2013-2016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3167" y="4349280"/>
            <a:ext cx="2578326" cy="373902"/>
          </a:xfrm>
          <a:prstGeom prst="rect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chemeClr val="bg1"/>
                </a:solidFill>
                <a:latin typeface="Arial Narrow" pitchFamily="34" charset="0"/>
                <a:cs typeface="ヒラギノ角ゴ Pro W3" pitchFamily="-111" charset="-128"/>
              </a:defRPr>
            </a:lvl1pPr>
          </a:lstStyle>
          <a:p>
            <a:r>
              <a:rPr lang="tr-TR" sz="1200" dirty="0"/>
              <a:t>OLYMPIQUE DE MARSEILLE 2013-2014</a:t>
            </a:r>
          </a:p>
        </p:txBody>
      </p:sp>
      <p:pic>
        <p:nvPicPr>
          <p:cNvPr id="4099" name="Picture 3" descr="D:\masa\Efe\Marketing\godownloads\ads\bvb-lounge-IMG_6951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6815"/>
            <a:ext cx="2592040" cy="161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01026" y="6043909"/>
            <a:ext cx="2491014" cy="457995"/>
          </a:xfrm>
          <a:prstGeom prst="rect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kern="0">
                <a:solidFill>
                  <a:schemeClr val="bg1"/>
                </a:solidFill>
                <a:latin typeface="Arial Narrow" pitchFamily="34" charset="0"/>
                <a:cs typeface="ヒラギノ角ゴ Pro W3" pitchFamily="-111" charset="-128"/>
              </a:defRPr>
            </a:lvl1pPr>
          </a:lstStyle>
          <a:p>
            <a:r>
              <a:rPr lang="tr-TR" sz="1200" dirty="0" err="1" smtClean="0"/>
              <a:t>Turkish</a:t>
            </a:r>
            <a:r>
              <a:rPr lang="tr-TR" sz="1200" dirty="0" smtClean="0"/>
              <a:t> </a:t>
            </a:r>
            <a:r>
              <a:rPr lang="tr-TR" sz="1200" dirty="0" err="1" smtClean="0"/>
              <a:t>Airlines</a:t>
            </a:r>
            <a:r>
              <a:rPr lang="tr-TR" sz="1200" dirty="0" smtClean="0"/>
              <a:t> </a:t>
            </a:r>
            <a:r>
              <a:rPr lang="tr-TR" sz="1200" dirty="0" err="1" smtClean="0"/>
              <a:t>Lounge</a:t>
            </a:r>
            <a:r>
              <a:rPr lang="tr-TR" sz="1200" dirty="0" smtClean="0"/>
              <a:t> in </a:t>
            </a:r>
            <a:r>
              <a:rPr lang="tr-TR" sz="1200" dirty="0" err="1" smtClean="0"/>
              <a:t>Westfalenstadion</a:t>
            </a:r>
            <a:endParaRPr lang="tr-TR" sz="1200" dirty="0"/>
          </a:p>
        </p:txBody>
      </p:sp>
      <p:pic>
        <p:nvPicPr>
          <p:cNvPr id="10" name="Picture 2" descr="D:\masa\Efe\Marketing\godownloads\kurala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5"/>
          <a:stretch/>
        </p:blipFill>
        <p:spPr bwMode="auto">
          <a:xfrm>
            <a:off x="6482183" y="790841"/>
            <a:ext cx="3444515" cy="182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10" y="2779292"/>
            <a:ext cx="3410088" cy="373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masa\Efe\Marketing\godownloads\154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61" y="3845861"/>
            <a:ext cx="322446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masa\Efe\Marketing\godownloads\TAG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2854084" y="791814"/>
            <a:ext cx="3194340" cy="18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:\masa\Efe\Marketing\godownloads\croppedimage470320-Turkish-Airlines-World-Golf-Final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6086" r="15469" b="31507"/>
          <a:stretch/>
        </p:blipFill>
        <p:spPr bwMode="auto">
          <a:xfrm>
            <a:off x="2827160" y="2779292"/>
            <a:ext cx="3221263" cy="103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masa\Efe\Marketing\godownloads\ggw_europ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09" y="5174234"/>
            <a:ext cx="1554182" cy="10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D:\masa\Efe\Marketing\godownloads\ggw_americ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11" y="5174234"/>
            <a:ext cx="1574911" cy="10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Спонсорство в Санкт-Петербурге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AutoShape 2" descr="data:image/jpeg;base64,/9j/4AAQSkZJRgABAQAAAQABAAD/2wCEAAkGBxQHBhUIBxQVFRQXGBwbGRUYGSAfIBwgFyAgGxohICAeHSghJB4lGxwdIT0tJykrLjAuGyAzODMtNyktLi0BCgoKDQ0NFQ8NDjccGBwrLCwrKysrNysrNyssKzcsLCssKzcrKysrLDcsKysrNysrKysrKywrNysrKysrKysrK//AABEIANIA8AMBIgACEQEDEQH/xAAcAAEAAgMBAQEAAAAAAAAAAAAABQYDBAcBAgj/xAA/EAABAwMDAQUFBgUCBQUAAAABAAIDBAURBhIhMQcTQVFhFCIycYEVI0JSgpEzYnKhsRaSCDSi0dM2Y3N0wf/EABUBAQEAAAAAAAAAAAAAAAAAAAAB/8QAFBEBAAAAAAAAAAAAAAAAAAAAAP/aAAwDAQACEQMRAD8A7iiIgIiICIiAiIgIiICIiAiIgIiICIiAiIgIiICIiAiIgIiICIiAiIgIiICIiAiIgIiICIiAiIgIiICIiAiIgIiICIiAiIgIiICIiAiIgIiICIiAiIgLwnHVeqH1ZbXXOyPiojtmZiSF3lJGdzPoSNp9CUElVVTKSLvah2BnHzJ6AAcknyHK0Z77HTs7ydk4b+buZD+4DSR9Qq9o2/jV16fcWDDIYYmhh6sll3Omz/MNrWemHeZV1QaVrusN3g7+2Sslb4ljgcHyOOh+a3VStZ6LNbIb3ph3s1e3kPYdolx+GQdDnwJB9chavZ92hi+zfY99b3NazILTwHlvxYB6PGOW/UZ5wF/REQFqXO5w2mm9pucrImfme4NH9/FU/tE7QmaZxbrY0TVj8BsfUM3cNLgOST4NHJ9F9aN0a5kwv+r3Gorncjfy2AH8LB8Id5kD5eZCyU9+jqmd5TMnc383cyAH5ZaCR8lvUlWysj305yAcHqCD5EHkH0Iys6putL6zSV2gu8+e7kbLHIB+IsaZYfrlrmD/AORBcQcnAXqg9HUD6KyiW4f8xMTNN/XJzt+TG7WD0aFOICIiAiIgIiICIiAiIgIiICIiAiIgIiIKRp2gGn+0OspGDEdXG2ojH8zCWzD93td+pXdYZaVktQyokaC9mdriOW7hh2D6hZkBcn7ZtG95F/qqzgtliwZtvBLW9JBj8bMDn8o/lC6wvHtD2ljwCDwQfHKCi9luuBqq3GkriBVRAb//AHG9A8f4I8D6ELP2m62GkrUGUuDUygiNp52jxe4eQ8B4njpnHItT2+Xs314Ki18MB7yHycx3Doz6DlnnjaepCueotIDX9/o9R21xNLUMAnyeYxHk4HkTzGQOjgT4lA7G9IuqZDq++ZfI8kw7+Sc/FKc+J5A9MnxGOvL4hibBCIYQGtaAA0dABwAPTC+0BUjV9vGodaUNreMxwbqqX9OGRD6vz9GlXdYWUjI6p1UxrRI8NDn45IZnaCfIbj+5QZkREBERAREQEREBERAREQEREBERAREQaN7ubbNapLlUNe5kbdzgwZOB1IBI6Dn5BVuw9osGop3Q2anqpC0AuwxgAz0yXSAc/wD4rhJGJYzHIAQRgg+IPVc77MrYNMakuGnSPxMmiP5onZaP9pG355QXJ10ka3PslR9DD/5lVK/tZo7dVupK+KqjkacOY6MAj/rV/XNu2jSX2vZvtqib9/Tgl2Or4+rh82/EP1DxQW3TOpG6lpBW0MMzYjnbJIGgHacHA3l3XPOMcFTi5r2GX8V+mzaJCO8pzwPNkhLmn6O3N+g810pBxf8A4grkx89LamgGRodK53i1rvca35OIJP8AQ1e9gV/2yzaenPBHfRenRsg/u12PVxVXvgOsu1x1IDlr6gRfKODiTH6WPd8yvGRHRPa02JnDI6kAeXdT8D57Y5MfNqK/SChtSagbp2idW1cUz4mgFz4w0huTjkF4d5c4xyplc97a7+LXpQ25mO8qTsA8mDBkP7Yb+pEe0na7RVtU2lo4qp73nDWNjBJPoN6trLrI9u72OoHzMP8A5lQexHSQoLZ/qGtb97MMRZ/DH5/N5GfkG+q6kgp+oO0GHTkjWXmnqo92dp2MIOOuC2QjPPRT+n7wy/WllzpGvayQZbvABIzgHAJ4PUeipnavbv8AUdfQaci+KSZ0j3eLI42kPPpndgeuF0CmgbS07aenAa1oDWgeAAwB+yDIiIgIiICIiAiIgIiICIiAiIgIiICjaq0NnvcN3BLZImvZx+JkmCWn5OaHD5HzUkiAvHDcMO6L1EH58qWHsw7TxIzIpnHI8jDKfeHzjcP+hvmv0Cx4ewPYcg8gjxyqv2haUg1PZibgSx8Qc5kzRks8Xe6PiacDI9OMHCrmhdRSacpGWXVZHc4Apa9p3QSM/C0yDhp8BuxkceALgqXYnSe168mrZuscch/VI8DP7b/3T/iDpPZ9QQ18fBkgI+sLsg/P7wfspvT8bdC9qM0Nf7tNWgmCY/Dlzt7W56DBc5v+z8y81rE3XfaPTWm3e/DSAmolHLW7nBz256ZxGGfNx/K7BXXY3ZiDn+XK/P1a49p3af3ERJp2nAI8IYj7zvm9x4P87fJX3XGpZb3TSWLR2HZBFRWF22GFv4h3vTdjrtyQM456S/ZrpKn03ZhPQu72SZoLpyMbh1btB6M5yPPOeURbooxFGI4gAAAAB4AcAL6REEbFaGsv77y8lz3RtiaD0Y1pLjj1c45P9LfJSSIgIiICIiAiIgIiICIiAiIgIiICIiAiIgIiIC4Fd6mbsw106npS72GV3e9x1Y6N5+8aGkYDmHIGMHAZnIK76qJ2w6a+3tKuqacZmpsyMx1LcfeN8+WjOPFzGoJyXS1BdaFoNPC6J2HtDRhp3DIcA3AyQevqlNpGgt1K6OKmhbH8TmkZbwOpDsjoOvoqd2Gan+0LM6w1J+8gGY/5onHjH9Djt9AWLY7bdTfZWnvsemP3tTkH+WIfGf1cM+RcfBBSYKyXtN1y21tc4W9jy8Qt91gijIwSAOXPOBzy3fxjC761oa3a0YA6Bc97FtN/Y+mPtKoGJanD/URj+GPqCX/rx4LoaAiIgIiICIiAiIgIiICIiAiIgIiICIiAiIgIiICIiAoa/wBbV0ha2y0jKkEHcXTiPaRjHBYcgjPj4KZRBwKzdn94sl6bdbXFEx7XEhvet24PVhGeWkcft4gFNS6BvGpbs+5XKKIvfxgSt2taOjRznA/ySepXfUQQWnaysqD3V4o46ZrWjBZOJMnpgNDBgY8z5KdREBERAREQEREBERAREQEREBERAREQEREHNbPrq53ymdVWe2xSRh7mbvaQ3lvXhwBV/tU0k9ujmuMYilLQXxhwdtPiMjg481SuxP8A9Iv/APszf5C6AgKlWjX8dy15NpprQGsyI5c/G+PHeNx6c/7SpfXF9Gm9LzXL8YbtjHm9/us/uc/IFcWeJrZpumkp6CtZVUkrqh1S+P3XbuZdx67SA36N9UH6HRadnuLLva47jSHLJGBw+o6fMdPotqR4ijMkhwAMknwA6oKZrbX7NLXymtz2Bwkw6Z2f4UZcGB31Oev5SroDkZC5dpeyt13Q3G+3D4a3MMBP4IouGOGfHeA75sVh7LLw+5aa9iuHFRSuMEoPXMfDT9W458SCgt0z+7iLx4An9lzWw67umobW25Wm2RPidkB3tLRy04PDgD1C6RVf8q7+k/4XG+yyhus+iopNP1VNFDl+GSRFzgdx3c+rslB2G3yPmoY5a1gjkLGl7AchriAXNz44ORn0VU1lq6osuoKay2embUSVDXlodJs+DkjJBHwgnkjorbRteykY2rIc8NG8jgF2PeI9MrmfaKyeTtNtjLK5jJzHNsdICWj3Xbsgfy7h8yEFh0xrKWuvztP6hpTS1IZ3jRvD2vbnBIcPH/sfJW952sLvIKmaa0jUQ6lOpNT1DJqju+7Y2Nm1jGk5PXknr+56+Fym/hH5FBzeya6ul+ofbrTbIpI9xaHe0hvLTg8OaCuhW2WSa3xy17BHKWAvjB3bXEe8Mjrg8ZXIOzKiulRpYP09U08UPeSYZJGXOzu9458iV2Gha9lGxtaQ6QNG9wGAXY94geRKDS1NfY9N2SS7V+dkY6DqSThoGeMkkBUS7doVxtdn+2qu2MjgO3BfUDd75w3LQ3IznyVt7QLfBc9IVFNeX93Ft3GTrtLCHNOPH3gOPHp4rkGorjdLn2aCe7iH2PdGGyEFszwHARu2gluCcdcfXqg7/G7fGHeYyvpY6f8AgN+Q/wALIgIiICIiAiIgIiICIiCD0fptulrW6gge6QGR0mXAA5fjI48OFOKFo7nPXtbV0kMZgcfdLpCHuZnG8DYW4I94AnJHkeFmv11Nrp2up4zK9x4YDg7WjdIeh6MBx5uLRxnKDV1Nphuo6qmfWPcI4JRL3QAw9w+Hd6Dn91NyxiaIxSgFpBBB8QeCFpXK6No7T9ox4cz3CDnAw8gZz5YOV8RXmOouzaGkcx+Y3vLmvB27HMaAQPPef9qDW0fpwaWtP2ZTyPkjD3OYH4ywOOdoPiAcnnzW1qK1m92SW2CR0QlbtL2gEgH4gM+YyPqtZt+72X2WmYHTGSRoZu6MifsdI444b9OSQB4kZL9cJrcGyUscT2ufGz3pHNIdK8MHAY4YG4Hr5oNqzW1lntUVtpPgiYGj1wOp9T1+qjaDS7Lfqye/0kjh7QxokhwNpczAD/MOwMeXJ81NQPd3I9q2h56hpyM+hIBP7KOq7hN9rmgoI43bY2vLnvc343OaAAGO/J/dBKSs7yMs8wR+655bOzGS1UYo7bdK2KNucMZtAGeTxjxPKssl/cyzR1rmRtc+UxkOkIY0hzmk7tuce55eIW/QVklXROlZ3DnAkN7uUuaTjo52zjnyBQbFtpjR2+Olle6VzGhpkf8AE4gY3H1PVRVy0wy4arpdQSPcH0weGsAGHd40tOfHjKz2Wvnr5H+1xxMax72ZbI5xLmHHQxtGDz4rVtt+fX1Xdt9mA72Rm0zHvMRPcwnZs6kN3Yz49UFhXj27mlqhq26TR18sFHHE5sUbXuL5Cwnfv4GGEcBnUnxWK5ai9mpKeogawCcZHeuLA0bN4zhrjnwwgrVv7MpLZT+zW66VkTMk7GbQMu5PGFerXSmht0dLNI6VzGgGR/xOx4n1K1hcXPsvt9K1kzsZ2xP3AgH3g12Bl2M4BA5GOOqW67tudURQYfEGgmXPG52CGgY5Iacnyy0eeA0dYaWbqunjo6yV7IWvD3xtA+829A4nw69Pn4BfertMM1Np42WRxiZlhBYBx3ZBAAPGOF8RX2XDaieKMROnMILZCX57wxNO0sAPIyQHcDJ5wtma4TvuslFQRxERtYS58jm57zdxgRu6bfPxQS0bdjA3yGF9LwdOV6gIiICIiAiIgIiICIiCGpLVNQgUtJO0QNPutMeXtbnOwO3bdvgMtJA9eVkrLIyvuXtlW55wzYxrXvZtycvOWOBO4hvX8gUqiCGZYQyx/ZDX+4HDZkZ2sa8Pazk8gAbc+WFt/ZjW3VldFhu2N7NoaBneWOzn02f3W8iCC/042MOmpnBk5mdKJQ3nLz8Lhn3mbfdIyPMYIBEjdKH7QgbEXbdskUmcZ/hPa/H124+q3EQa1Tb4quZs1VGx7mHLHOaCWng8EjjkDp5BfDKHbd3V+fijazbj8jnuzn9f9luIghJbEfsxlLC9u5kpkBczcDuc52C3cPz46+CkLdA+niLaoxnnju4ywfUF7slbaINS3UXsTXjOd8j39MY3nOPoo63WeWgl+7khLO9kfzCd+JXukI3d51G4jOPopxEETNYIaq6vr61jJC5rGgPYDt2Fx6nz3f2WW6UElTPFPRPax0ZcfeYXAhzdvQOb/lSKII63291FRyMDwZZHOeX7cN3O8m5+EYHGcnxOTlZ7ZQtttE2lp+gySfFznHc5xx+JziXH1K2kQRNq0/Db3mYRxmUvkd3uwB33j3O69eA7H0W1BRdzcpazOe8awYx07vd4+u7+y3EQEREBERAREQEREBERAREQEREBERAREQEREBERAREQEREBERAREQEREBERAREQEREBERAREQEREBERAREQEREBERAREQEREBERAREQEREBERAREQEREBERAREQEREBERAREQEREBERAREQEREBERAREQEREBERAREQ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905000"/>
            <a:ext cx="45529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4" y="935831"/>
            <a:ext cx="2286000" cy="2000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84" y="3167154"/>
            <a:ext cx="224790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91" y="935831"/>
            <a:ext cx="2200275" cy="20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91" y="3167154"/>
            <a:ext cx="2771775" cy="1647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12" y="935831"/>
            <a:ext cx="152400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2" y="2668864"/>
            <a:ext cx="1266825" cy="1000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8" y="935831"/>
            <a:ext cx="21431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9" y="3528119"/>
            <a:ext cx="1524000" cy="1524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023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Сервис для транзитных пассажиров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832" y="978222"/>
            <a:ext cx="908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Представительство </a:t>
            </a:r>
            <a:r>
              <a:rPr lang="en-US" sz="2800" b="1" dirty="0" smtClean="0"/>
              <a:t>TURKISH AIRLINES </a:t>
            </a:r>
            <a:r>
              <a:rPr lang="ru-RU" sz="2800" b="1" dirty="0" smtClean="0"/>
              <a:t>в Санкт-Петербурге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9832" y="1727919"/>
            <a:ext cx="47434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Невский пр., 19, оф. 3</a:t>
            </a:r>
          </a:p>
          <a:p>
            <a:r>
              <a:rPr lang="ru-RU" sz="2400" dirty="0" smtClean="0"/>
              <a:t>(812) 600 48 80 – отдел продаж</a:t>
            </a:r>
          </a:p>
          <a:p>
            <a:r>
              <a:rPr lang="ru-RU" sz="2400" dirty="0" smtClean="0"/>
              <a:t>(812) 600 48 82 – отдел маркетинга</a:t>
            </a:r>
          </a:p>
          <a:p>
            <a:endParaRPr lang="ru-RU" sz="2400" dirty="0"/>
          </a:p>
          <a:p>
            <a:r>
              <a:rPr lang="en-US" sz="2400" dirty="0" smtClean="0">
                <a:hlinkClick r:id="rId3"/>
              </a:rPr>
              <a:t>ledsales@thy.com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ledmarketing@thy.com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ledgroups@thy.com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u="sng" dirty="0" smtClean="0">
                <a:solidFill>
                  <a:srgbClr val="002060"/>
                </a:solidFill>
              </a:rPr>
              <a:t>YouTube:  </a:t>
            </a:r>
            <a:r>
              <a:rPr lang="en-US" sz="2400" u="sng" dirty="0" err="1" smtClean="0">
                <a:solidFill>
                  <a:srgbClr val="002060"/>
                </a:solidFill>
              </a:rPr>
              <a:t>TurkishAirlinesLED</a:t>
            </a:r>
            <a:endParaRPr lang="en-US" sz="2400" u="sng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sa\Efe\Marketing\godownloads\W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2213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760" y="4968279"/>
            <a:ext cx="4310604" cy="130106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sz="6000" dirty="0" smtClean="0"/>
              <a:t>Спасибо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9304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Достижения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19806"/>
            <a:ext cx="10080625" cy="1379958"/>
          </a:xfrm>
          <a:prstGeom prst="rect">
            <a:avLst/>
          </a:prstGeom>
          <a:pattFill prst="ltDnDiag">
            <a:fgClr>
              <a:srgbClr val="496E8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четвертый год подряд мы выбраны </a:t>
            </a:r>
          </a:p>
          <a:p>
            <a:pPr algn="ctr"/>
            <a:r>
              <a:rPr lang="ru-RU" sz="3200" b="1" dirty="0" smtClean="0"/>
              <a:t>ЛУЧШЕЙ АВИАКОМПАНИЕЙ ЕВРОПЫ</a:t>
            </a:r>
            <a:endParaRPr lang="ru-R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2352550"/>
            <a:ext cx="5976664" cy="31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1371" r="522" b="171"/>
          <a:stretch/>
        </p:blipFill>
        <p:spPr bwMode="auto">
          <a:xfrm>
            <a:off x="3519429" y="760496"/>
            <a:ext cx="6485774" cy="343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0174" y="0"/>
            <a:ext cx="647825" cy="55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Питание на борту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 descr="D:\masa\Efe\Marketing\godownloads\ads\Munich-Ikram-Turkish Airlines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" y="4320207"/>
            <a:ext cx="2597696" cy="148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masa\Efe\Marketing\godownloads\ads\Munich-Ikram-Turkish Airlines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14" y="4320208"/>
            <a:ext cx="2361027" cy="148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masa\Efe\Marketing\godownloads\ads\Munich-Ikram-Turkish Airlines-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88" y="4320207"/>
            <a:ext cx="2541270" cy="1492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masa\Efe\Marketing\godownloads\ads\SC_PM_131120_TurkishAirlines_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65" y="4320207"/>
            <a:ext cx="2226034" cy="148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6353" y="1577841"/>
            <a:ext cx="3453075" cy="861774"/>
          </a:xfrm>
          <a:prstGeom prst="rect">
            <a:avLst/>
          </a:prstGeom>
          <a:solidFill>
            <a:schemeClr val="tx1">
              <a:lumMod val="85000"/>
              <a:lumOff val="15000"/>
              <a:alpha val="87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tr-TR" sz="3200" b="1" dirty="0">
                <a:solidFill>
                  <a:schemeClr val="bg1"/>
                </a:solidFill>
                <a:latin typeface="Arial Narrow" pitchFamily="34" charset="0"/>
              </a:rPr>
              <a:t>World’s </a:t>
            </a:r>
            <a:r>
              <a:rPr lang="en-GB" sz="3200" b="1" dirty="0">
                <a:solidFill>
                  <a:schemeClr val="bg1"/>
                </a:solidFill>
                <a:latin typeface="Arial Narrow" pitchFamily="34" charset="0"/>
              </a:rPr>
              <a:t>Best </a:t>
            </a:r>
            <a:endParaRPr lang="tr-TR" sz="3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Business Class </a:t>
            </a:r>
            <a:r>
              <a:rPr lang="tr-TR" b="1" dirty="0" err="1" smtClean="0">
                <a:solidFill>
                  <a:schemeClr val="bg1"/>
                </a:solidFill>
                <a:latin typeface="Arial Narrow" pitchFamily="34" charset="0"/>
              </a:rPr>
              <a:t>Catering</a:t>
            </a:r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  2013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, 2014</a:t>
            </a:r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353" y="2592015"/>
                <a:ext cx="3187487" cy="88043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87000"/>
                </a:schemeClr>
              </a:solidFill>
              <a:ln w="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r-TR" sz="3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The </a:t>
                </a:r>
                <a:r>
                  <a:rPr lang="tr-TR" sz="3200" b="1" dirty="0" err="1" smtClean="0">
                    <a:solidFill>
                      <a:schemeClr val="bg1"/>
                    </a:solidFill>
                    <a:latin typeface="Arial Narrow" pitchFamily="34" charset="0"/>
                  </a:rPr>
                  <a:t>World’s</a:t>
                </a:r>
                <a:r>
                  <a:rPr lang="tr-TR" sz="32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32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tr-TR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tr-TR" sz="32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𝒏𝒅</m:t>
                        </m:r>
                      </m:sup>
                    </m:sSup>
                  </m:oMath>
                </a14:m>
                <a:r>
                  <a:rPr lang="tr-TR" sz="3200" dirty="0"/>
                  <a:t> </a:t>
                </a:r>
                <a:r>
                  <a:rPr lang="tr-TR" b="1" dirty="0" smtClean="0">
                    <a:solidFill>
                      <a:prstClr val="white"/>
                    </a:solidFill>
                    <a:latin typeface="Arial Narrow" pitchFamily="34" charset="0"/>
                  </a:rPr>
                  <a:t>Economy </a:t>
                </a:r>
                <a:r>
                  <a:rPr lang="tr-TR" b="1" dirty="0">
                    <a:solidFill>
                      <a:prstClr val="white"/>
                    </a:solidFill>
                    <a:latin typeface="Arial Narrow" pitchFamily="34" charset="0"/>
                  </a:rPr>
                  <a:t>Class Catering  2013</a:t>
                </a:r>
                <a:endParaRPr lang="en-GB" b="1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" y="2592015"/>
                <a:ext cx="3187487" cy="880434"/>
              </a:xfrm>
              <a:prstGeom prst="rect">
                <a:avLst/>
              </a:prstGeom>
              <a:blipFill rotWithShape="1">
                <a:blip r:embed="rId9"/>
                <a:stretch>
                  <a:fillRect t="-8276" b="-10345"/>
                </a:stretch>
              </a:blipFill>
              <a:ln w="0">
                <a:noFill/>
                <a:prstDash val="sysDot"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C:\Users\O_SAHIN6\AppData\Local\Microsoft\Windows\Temporary Internet Files\Content.Outlook\YRIDXMPD\Skytra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41479">
            <a:off x="2960341" y="3290431"/>
            <a:ext cx="478303" cy="624862"/>
          </a:xfrm>
          <a:prstGeom prst="rect">
            <a:avLst/>
          </a:prstGeom>
          <a:noFill/>
        </p:spPr>
      </p:pic>
      <p:pic>
        <p:nvPicPr>
          <p:cNvPr id="26" name="Picture 2" descr="C:\Users\O_SAHIN6\AppData\Local\Microsoft\Windows\Temporary Internet Files\Content.Outlook\YRIDXMPD\Skytra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441479">
            <a:off x="3014689" y="2345867"/>
            <a:ext cx="478303" cy="62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9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b="8942"/>
          <a:stretch/>
        </p:blipFill>
        <p:spPr bwMode="auto">
          <a:xfrm>
            <a:off x="-7547" y="659062"/>
            <a:ext cx="10025255" cy="58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7547" y="659062"/>
            <a:ext cx="10091669" cy="582564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7631" y="1163409"/>
            <a:ext cx="4478975" cy="2408473"/>
            <a:chOff x="-27280" y="1820267"/>
            <a:chExt cx="4062819" cy="2548898"/>
          </a:xfrm>
        </p:grpSpPr>
        <p:sp>
          <p:nvSpPr>
            <p:cNvPr id="11" name="Rectangle 10"/>
            <p:cNvSpPr/>
            <p:nvPr/>
          </p:nvSpPr>
          <p:spPr>
            <a:xfrm>
              <a:off x="-27280" y="1844824"/>
              <a:ext cx="1957843" cy="2524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949699"/>
                  </a:solidFill>
                  <a:latin typeface="AkzidenzGroteskBQ-Reg"/>
                </a:rPr>
                <a:t>В мире</a:t>
              </a:r>
              <a:r>
                <a:rPr lang="tr-TR" sz="3200" dirty="0" smtClean="0">
                  <a:solidFill>
                    <a:srgbClr val="949699"/>
                  </a:solidFill>
                  <a:latin typeface="AkzidenzGroteskBQ-Reg"/>
                </a:rPr>
                <a:t> </a:t>
              </a:r>
              <a:endParaRPr lang="tr-TR" sz="3200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3200" b="1" dirty="0" smtClean="0">
                  <a:solidFill>
                    <a:srgbClr val="800000"/>
                  </a:solidFill>
                  <a:latin typeface="AkzidenzGroteskBQ-Reg"/>
                </a:rPr>
                <a:t>#</a:t>
              </a:r>
              <a:r>
                <a:rPr lang="tr-TR" sz="4800" b="1" dirty="0" smtClean="0">
                  <a:solidFill>
                    <a:srgbClr val="800000"/>
                  </a:solidFill>
                  <a:latin typeface="AkzidenzGroteskBQ-Reg"/>
                </a:rPr>
                <a:t>4</a:t>
              </a:r>
              <a:r>
                <a:rPr lang="tr-TR" sz="4800" dirty="0" smtClean="0">
                  <a:solidFill>
                    <a:srgbClr val="800000"/>
                  </a:solidFill>
                  <a:latin typeface="AkzidenzGroteskBQ-Reg"/>
                </a:rPr>
                <a:t> </a:t>
              </a:r>
              <a:endParaRPr lang="tr-TR" sz="4800" dirty="0">
                <a:solidFill>
                  <a:srgbClr val="800000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949699"/>
                  </a:solidFill>
                  <a:latin typeface="AkzidenzGroteskBQ-Reg"/>
                </a:rPr>
                <a:t>Авиакомпания</a:t>
              </a:r>
              <a:endParaRPr lang="tr-TR" sz="2000" b="1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800000"/>
                  </a:solidFill>
                  <a:latin typeface="AkzidenzGroteskBQ-Reg"/>
                </a:rPr>
                <a:t>п</a:t>
              </a:r>
              <a:r>
                <a:rPr lang="ru-RU" sz="900" dirty="0" smtClean="0">
                  <a:solidFill>
                    <a:srgbClr val="800000"/>
                  </a:solidFill>
                  <a:latin typeface="AkzidenzGroteskBQ-Reg"/>
                </a:rPr>
                <a:t>о количеству направлений</a:t>
              </a:r>
              <a:endParaRPr lang="tr-TR" sz="4800" dirty="0">
                <a:solidFill>
                  <a:srgbClr val="800000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4000" dirty="0">
                  <a:solidFill>
                    <a:srgbClr val="949699"/>
                  </a:solidFill>
                  <a:latin typeface="AkzidenzGroteskBQ-Reg"/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04736" y="1820267"/>
              <a:ext cx="1930803" cy="1872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949699"/>
                  </a:solidFill>
                  <a:latin typeface="AkzidenzGroteskBQ-Reg"/>
                </a:rPr>
                <a:t>В Европе</a:t>
              </a:r>
              <a:r>
                <a:rPr lang="tr-TR" sz="3200" dirty="0" smtClean="0">
                  <a:solidFill>
                    <a:srgbClr val="949699"/>
                  </a:solidFill>
                  <a:latin typeface="AkzidenzGroteskBQ-Reg"/>
                </a:rPr>
                <a:t> </a:t>
              </a:r>
              <a:endParaRPr lang="tr-TR" sz="3200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3200" b="1" dirty="0" smtClean="0">
                  <a:solidFill>
                    <a:srgbClr val="800000"/>
                  </a:solidFill>
                  <a:latin typeface="AkzidenzGroteskBQ-Reg"/>
                </a:rPr>
                <a:t>#</a:t>
              </a:r>
              <a:r>
                <a:rPr lang="tr-TR" sz="4800" b="1" dirty="0" smtClean="0">
                  <a:solidFill>
                    <a:srgbClr val="800000"/>
                  </a:solidFill>
                  <a:latin typeface="AkzidenzGroteskBQ-Reg"/>
                </a:rPr>
                <a:t>1</a:t>
              </a:r>
              <a:r>
                <a:rPr lang="tr-TR" sz="4000" dirty="0" smtClean="0">
                  <a:solidFill>
                    <a:srgbClr val="800000"/>
                  </a:solidFill>
                  <a:latin typeface="AkzidenzGroteskBQ-Reg"/>
                </a:rPr>
                <a:t> </a:t>
              </a:r>
              <a:endParaRPr lang="tr-TR" sz="4000" dirty="0">
                <a:solidFill>
                  <a:srgbClr val="800000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949699"/>
                  </a:solidFill>
                  <a:latin typeface="AkzidenzGroteskBQ-Reg"/>
                </a:rPr>
                <a:t>Авиакомпания</a:t>
              </a:r>
              <a:endParaRPr lang="tr-TR" sz="2000" b="1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800000"/>
                  </a:solidFill>
                  <a:latin typeface="AkzidenzGroteskBQ-Reg"/>
                </a:rPr>
                <a:t>п</a:t>
              </a:r>
              <a:r>
                <a:rPr lang="ru-RU" sz="900" dirty="0" smtClean="0">
                  <a:solidFill>
                    <a:srgbClr val="800000"/>
                  </a:solidFill>
                  <a:latin typeface="AkzidenzGroteskBQ-Reg"/>
                </a:rPr>
                <a:t>о количеству направлений</a:t>
              </a:r>
              <a:endParaRPr lang="tr-TR" sz="4800" dirty="0">
                <a:solidFill>
                  <a:srgbClr val="800000"/>
                </a:solidFill>
                <a:latin typeface="AkzidenzGroteskBQ-Reg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3270" y="3631990"/>
            <a:ext cx="4617355" cy="1908215"/>
            <a:chOff x="1557" y="3994318"/>
            <a:chExt cx="4188342" cy="2019474"/>
          </a:xfrm>
        </p:grpSpPr>
        <p:sp>
          <p:nvSpPr>
            <p:cNvPr id="17" name="Rectangle 16"/>
            <p:cNvSpPr/>
            <p:nvPr/>
          </p:nvSpPr>
          <p:spPr>
            <a:xfrm>
              <a:off x="2259097" y="3994318"/>
              <a:ext cx="1930802" cy="201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949699"/>
                  </a:solidFill>
                  <a:latin typeface="AkzidenzGroteskBQ-Reg"/>
                </a:rPr>
                <a:t>В </a:t>
              </a:r>
              <a:r>
                <a:rPr lang="ru-RU" sz="2800" b="1" dirty="0">
                  <a:solidFill>
                    <a:srgbClr val="949699"/>
                  </a:solidFill>
                  <a:latin typeface="AkzidenzGroteskBQ-Reg"/>
                </a:rPr>
                <a:t>Е</a:t>
              </a:r>
              <a:r>
                <a:rPr lang="ru-RU" sz="2800" b="1" dirty="0" smtClean="0">
                  <a:solidFill>
                    <a:srgbClr val="949699"/>
                  </a:solidFill>
                  <a:latin typeface="AkzidenzGroteskBQ-Reg"/>
                </a:rPr>
                <a:t>вропе</a:t>
              </a:r>
              <a:r>
                <a:rPr lang="tr-TR" sz="3200" dirty="0" smtClean="0">
                  <a:solidFill>
                    <a:srgbClr val="949699"/>
                  </a:solidFill>
                  <a:latin typeface="AkzidenzGroteskBQ-Reg"/>
                </a:rPr>
                <a:t> </a:t>
              </a:r>
              <a:endParaRPr lang="tr-TR" sz="3200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3200" b="1" dirty="0">
                  <a:solidFill>
                    <a:srgbClr val="800000"/>
                  </a:solidFill>
                  <a:latin typeface="AkzidenzGroteskBQ-Reg"/>
                </a:rPr>
                <a:t>#</a:t>
              </a:r>
              <a:r>
                <a:rPr lang="tr-TR" sz="4800" b="1" dirty="0">
                  <a:solidFill>
                    <a:srgbClr val="800000"/>
                  </a:solidFill>
                  <a:latin typeface="AkzidenzGroteskBQ-Reg"/>
                </a:rPr>
                <a:t>1</a:t>
              </a:r>
              <a:r>
                <a:rPr lang="tr-TR" sz="4000" dirty="0">
                  <a:solidFill>
                    <a:srgbClr val="800000"/>
                  </a:solidFill>
                  <a:latin typeface="AkzidenzGroteskBQ-Reg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949699"/>
                  </a:solidFill>
                  <a:latin typeface="AkzidenzGroteskBQ-Reg"/>
                </a:rPr>
                <a:t>Авиакомпания</a:t>
              </a:r>
              <a:endParaRPr lang="tr-TR" sz="2000" b="1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800000"/>
                  </a:solidFill>
                  <a:latin typeface="AkzidenzGroteskBQ-Reg"/>
                </a:rPr>
                <a:t>по количеству направлений из одного </a:t>
              </a:r>
              <a:r>
                <a:rPr lang="ru-RU" sz="900" dirty="0" err="1">
                  <a:solidFill>
                    <a:srgbClr val="800000"/>
                  </a:solidFill>
                  <a:latin typeface="AkzidenzGroteskBQ-Reg"/>
                </a:rPr>
                <a:t>хаба</a:t>
              </a:r>
              <a:endParaRPr lang="en-GB" sz="900" b="1" dirty="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57" y="3994318"/>
              <a:ext cx="1948581" cy="201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949699"/>
                  </a:solidFill>
                  <a:latin typeface="AkzidenzGroteskBQ-Reg"/>
                </a:rPr>
                <a:t>В мире</a:t>
              </a:r>
              <a:r>
                <a:rPr lang="tr-TR" sz="3200" dirty="0" smtClean="0">
                  <a:solidFill>
                    <a:srgbClr val="949699"/>
                  </a:solidFill>
                  <a:latin typeface="AkzidenzGroteskBQ-Reg"/>
                </a:rPr>
                <a:t> </a:t>
              </a:r>
              <a:endParaRPr lang="tr-TR" sz="3200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2800" b="1" dirty="0" smtClean="0">
                  <a:solidFill>
                    <a:srgbClr val="800000"/>
                  </a:solidFill>
                  <a:latin typeface="AkzidenzGroteskBQ-Reg"/>
                </a:rPr>
                <a:t>#</a:t>
              </a:r>
              <a:r>
                <a:rPr lang="tr-TR" sz="4800" b="1" dirty="0" smtClean="0">
                  <a:solidFill>
                    <a:srgbClr val="800000"/>
                  </a:solidFill>
                  <a:latin typeface="AkzidenzGroteskBQ-Reg"/>
                </a:rPr>
                <a:t>2</a:t>
              </a:r>
              <a:r>
                <a:rPr lang="tr-TR" sz="4800" dirty="0" smtClean="0">
                  <a:solidFill>
                    <a:srgbClr val="800000"/>
                  </a:solidFill>
                  <a:latin typeface="AkzidenzGroteskBQ-Reg"/>
                </a:rPr>
                <a:t> </a:t>
              </a:r>
              <a:endParaRPr lang="tr-TR" sz="4800" dirty="0">
                <a:solidFill>
                  <a:srgbClr val="800000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rgbClr val="949699"/>
                  </a:solidFill>
                  <a:latin typeface="AkzidenzGroteskBQ-Reg"/>
                </a:rPr>
                <a:t>Авиакомпания</a:t>
              </a:r>
              <a:endParaRPr lang="tr-TR" sz="2000" b="1" dirty="0">
                <a:solidFill>
                  <a:srgbClr val="949699"/>
                </a:solidFill>
                <a:latin typeface="AkzidenzGroteskBQ-Reg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rgbClr val="800000"/>
                  </a:solidFill>
                  <a:latin typeface="AkzidenzGroteskBQ-Reg"/>
                </a:rPr>
                <a:t>п</a:t>
              </a:r>
              <a:r>
                <a:rPr lang="ru-RU" sz="900" dirty="0" smtClean="0">
                  <a:solidFill>
                    <a:srgbClr val="800000"/>
                  </a:solidFill>
                  <a:latin typeface="AkzidenzGroteskBQ-Reg"/>
                </a:rPr>
                <a:t>о количеству направлений из одного </a:t>
              </a:r>
              <a:r>
                <a:rPr lang="ru-RU" sz="900" dirty="0" err="1" smtClean="0">
                  <a:solidFill>
                    <a:srgbClr val="800000"/>
                  </a:solidFill>
                  <a:latin typeface="AkzidenzGroteskBQ-Reg"/>
                </a:rPr>
                <a:t>хаба</a:t>
              </a:r>
              <a:endParaRPr lang="en-GB" sz="900" b="1" dirty="0">
                <a:solidFill>
                  <a:srgbClr val="800000"/>
                </a:solidFill>
                <a:latin typeface="Arial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36051" y="4339876"/>
            <a:ext cx="3016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>
                <a:solidFill>
                  <a:srgbClr val="949699"/>
                </a:solidFill>
                <a:latin typeface="AkzidenzGroteskBQ-Reg"/>
              </a:rPr>
              <a:t>Turkish </a:t>
            </a:r>
            <a:r>
              <a:rPr lang="tr-TR" sz="1600" dirty="0" err="1">
                <a:solidFill>
                  <a:srgbClr val="949699"/>
                </a:solidFill>
                <a:latin typeface="AkzidenzGroteskBQ-Reg"/>
              </a:rPr>
              <a:t>Airlines</a:t>
            </a:r>
            <a:r>
              <a:rPr lang="tr-TR" sz="1600" dirty="0">
                <a:solidFill>
                  <a:srgbClr val="949699"/>
                </a:solidFill>
                <a:latin typeface="AkzidenzGroteskBQ-Reg"/>
              </a:rPr>
              <a:t> </a:t>
            </a:r>
            <a:r>
              <a:rPr lang="ru-RU" sz="1600" dirty="0" smtClean="0">
                <a:solidFill>
                  <a:srgbClr val="949699"/>
                </a:solidFill>
                <a:latin typeface="AkzidenzGroteskBQ-Reg"/>
              </a:rPr>
              <a:t>летает по</a:t>
            </a:r>
            <a:endParaRPr lang="tr-TR" sz="1600" dirty="0">
              <a:solidFill>
                <a:srgbClr val="949699"/>
              </a:solidFill>
              <a:latin typeface="AkzidenzGroteskBQ-Reg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2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60</a:t>
            </a:r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направлениям</a:t>
            </a:r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 </a:t>
            </a:r>
            <a:endParaRPr lang="tr-TR" sz="2000" b="1" dirty="0">
              <a:solidFill>
                <a:schemeClr val="accent2">
                  <a:lumMod val="50000"/>
                </a:schemeClr>
              </a:solidFill>
              <a:latin typeface="AkzidenzGroteskBQ-Reg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в</a:t>
            </a:r>
            <a:r>
              <a:rPr lang="tr-TR" sz="2000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 </a:t>
            </a:r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10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8</a:t>
            </a:r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странах</a:t>
            </a:r>
            <a:r>
              <a:rPr lang="tr-TR" sz="2000" b="1" dirty="0" smtClean="0">
                <a:solidFill>
                  <a:schemeClr val="accent2">
                    <a:lumMod val="50000"/>
                  </a:schemeClr>
                </a:solidFill>
                <a:latin typeface="AkzidenzGroteskBQ-Reg"/>
              </a:rPr>
              <a:t> </a:t>
            </a:r>
            <a:endParaRPr lang="tr-TR" sz="2000" b="1" dirty="0">
              <a:solidFill>
                <a:schemeClr val="accent2">
                  <a:lumMod val="50000"/>
                </a:schemeClr>
              </a:solidFill>
              <a:latin typeface="AkzidenzGroteskBQ-Reg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949699"/>
                </a:solidFill>
                <a:latin typeface="AkzidenzGroteskBQ-Reg"/>
              </a:rPr>
              <a:t>п</a:t>
            </a:r>
            <a:r>
              <a:rPr lang="ru-RU" sz="1600" dirty="0" smtClean="0">
                <a:solidFill>
                  <a:srgbClr val="949699"/>
                </a:solidFill>
                <a:latin typeface="AkzidenzGroteskBQ-Reg"/>
              </a:rPr>
              <a:t>о всему миру</a:t>
            </a:r>
            <a:endParaRPr lang="tr-TR" dirty="0">
              <a:solidFill>
                <a:srgbClr val="949699"/>
              </a:solidFill>
              <a:latin typeface="AkzidenzGroteskBQ-Reg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4081" y="1459389"/>
            <a:ext cx="2868555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949699"/>
                </a:solidFill>
                <a:latin typeface="AkzidenzGroteskBQ-Reg"/>
              </a:rPr>
              <a:t>В мире</a:t>
            </a:r>
            <a:r>
              <a:rPr lang="tr-TR" sz="4400" dirty="0" smtClean="0">
                <a:solidFill>
                  <a:srgbClr val="949699"/>
                </a:solidFill>
                <a:latin typeface="AkzidenzGroteskBQ-Reg"/>
              </a:rPr>
              <a:t> </a:t>
            </a:r>
            <a:endParaRPr lang="tr-TR" sz="4400" dirty="0">
              <a:solidFill>
                <a:srgbClr val="949699"/>
              </a:solidFill>
              <a:latin typeface="AkzidenzGroteskBQ-Reg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400" b="1" dirty="0">
                <a:solidFill>
                  <a:srgbClr val="800000"/>
                </a:solidFill>
                <a:latin typeface="Arial" charset="0"/>
              </a:rPr>
              <a:t>#</a:t>
            </a:r>
            <a:r>
              <a:rPr lang="tr-TR" sz="8000" b="1" dirty="0">
                <a:solidFill>
                  <a:srgbClr val="800000"/>
                </a:solidFill>
                <a:latin typeface="Arial" charset="0"/>
              </a:rPr>
              <a:t>1</a:t>
            </a:r>
            <a:endParaRPr lang="en-GB" sz="8000" b="1" dirty="0">
              <a:solidFill>
                <a:srgbClr val="8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49699"/>
                </a:solidFill>
                <a:latin typeface="AkzidenzGroteskBQ-Reg"/>
              </a:rPr>
              <a:t>Авиакомпания</a:t>
            </a:r>
            <a:endParaRPr lang="tr-TR" sz="2800" b="1" dirty="0">
              <a:solidFill>
                <a:srgbClr val="949699"/>
              </a:solidFill>
              <a:latin typeface="AkzidenzGroteskBQ-Reg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800000"/>
                </a:solidFill>
                <a:latin typeface="AkzidenzGroteskBQ-Reg"/>
              </a:rPr>
              <a:t>п</a:t>
            </a:r>
            <a:r>
              <a:rPr lang="ru-RU" sz="1100" b="1" dirty="0" smtClean="0">
                <a:solidFill>
                  <a:srgbClr val="800000"/>
                </a:solidFill>
                <a:latin typeface="AkzidenzGroteskBQ-Reg"/>
              </a:rPr>
              <a:t>о количеству стран полета</a:t>
            </a:r>
            <a:endParaRPr lang="en-GB" sz="11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География полетов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b="8942"/>
          <a:stretch/>
        </p:blipFill>
        <p:spPr bwMode="auto">
          <a:xfrm>
            <a:off x="-7547" y="659062"/>
            <a:ext cx="10025255" cy="58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" y="71735"/>
            <a:ext cx="1186732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Turkish Airlines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летает в самое большое количество стран в мире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4608" y="5880283"/>
            <a:ext cx="2313100" cy="553998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000" dirty="0" smtClean="0">
                <a:solidFill>
                  <a:schemeClr val="bg1"/>
                </a:solidFill>
                <a:latin typeface="Arial Narrow" pitchFamily="34" charset="0"/>
              </a:rPr>
              <a:t>*Blue labels are planned to launch in 2014 &amp; 2015 </a:t>
            </a:r>
            <a:r>
              <a:rPr lang="en-GB" sz="1000" dirty="0" smtClean="0">
                <a:solidFill>
                  <a:schemeClr val="bg1"/>
                </a:solidFill>
                <a:latin typeface="Arial Narrow" pitchFamily="34" charset="0"/>
              </a:rPr>
              <a:t>based </a:t>
            </a:r>
            <a:r>
              <a:rPr lang="en-GB" sz="1000" dirty="0">
                <a:solidFill>
                  <a:schemeClr val="bg1"/>
                </a:solidFill>
                <a:latin typeface="Arial Narrow" pitchFamily="34" charset="0"/>
              </a:rPr>
              <a:t>on aircraft </a:t>
            </a:r>
            <a:r>
              <a:rPr lang="en-GB" sz="1000" dirty="0" smtClean="0">
                <a:solidFill>
                  <a:schemeClr val="bg1"/>
                </a:solidFill>
                <a:latin typeface="Arial Narrow" pitchFamily="34" charset="0"/>
              </a:rPr>
              <a:t>availability</a:t>
            </a:r>
            <a:r>
              <a:rPr lang="tr-TR" sz="1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1000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GB" sz="1000" dirty="0">
                <a:solidFill>
                  <a:schemeClr val="bg1"/>
                </a:solidFill>
                <a:latin typeface="Arial Narrow" pitchFamily="34" charset="0"/>
              </a:rPr>
              <a:t>upon obtaining the </a:t>
            </a:r>
            <a:r>
              <a:rPr lang="en-GB" sz="1000" dirty="0" smtClean="0">
                <a:solidFill>
                  <a:schemeClr val="bg1"/>
                </a:solidFill>
                <a:latin typeface="Arial Narrow" pitchFamily="34" charset="0"/>
              </a:rPr>
              <a:t>authorizations</a:t>
            </a:r>
            <a:r>
              <a:rPr lang="tr-TR" sz="1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tr-TR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48" y="6097919"/>
            <a:ext cx="3433904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latin typeface="AkzidenzGroteskBQ-Reg"/>
              </a:rPr>
              <a:t>Turkish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kzidenzGroteskBQ-Reg"/>
              </a:rPr>
              <a:t>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latin typeface="AkzidenzGroteskBQ-Reg"/>
              </a:rPr>
              <a:t>Airlines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AkzidenzGroteskBQ-Reg"/>
              </a:rPr>
              <a:t> World </a:t>
            </a:r>
            <a:r>
              <a:rPr lang="tr-TR" b="1" dirty="0" err="1" smtClean="0">
                <a:solidFill>
                  <a:schemeClr val="tx2">
                    <a:lumMod val="75000"/>
                  </a:schemeClr>
                </a:solidFill>
                <a:latin typeface="AkzidenzGroteskBQ-Reg"/>
              </a:rPr>
              <a:t>Map</a:t>
            </a:r>
            <a:endParaRPr lang="tr-TR" b="1" dirty="0">
              <a:solidFill>
                <a:schemeClr val="tx2">
                  <a:lumMod val="75000"/>
                </a:schemeClr>
              </a:solidFill>
              <a:latin typeface="AkzidenzGroteskBQ-Reg"/>
            </a:endParaRPr>
          </a:p>
        </p:txBody>
      </p:sp>
    </p:spTree>
    <p:extLst>
      <p:ext uri="{BB962C8B-B14F-4D97-AF65-F5344CB8AC3E}">
        <p14:creationId xmlns:p14="http://schemas.microsoft.com/office/powerpoint/2010/main" val="19636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79 Resim" descr="dunyahari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789" y="3577599"/>
            <a:ext cx="4960335" cy="24615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1730725" y="3661643"/>
            <a:ext cx="1997595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500" b="1" u="sng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Europe + CIS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101</a:t>
            </a:r>
            <a:r>
              <a:rPr lang="tr-TR" sz="15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5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-17172" y="3852455"/>
            <a:ext cx="1747896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1500" b="1" u="sng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North America</a:t>
            </a:r>
          </a:p>
          <a:p>
            <a:pPr algn="ctr"/>
            <a:r>
              <a:rPr lang="ru-RU" sz="15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tr-TR" sz="15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15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Point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197900" y="4978606"/>
            <a:ext cx="1867940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500" b="1" u="sng">
                <a:solidFill>
                  <a:srgbClr val="8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/>
              <a:t>South America</a:t>
            </a:r>
          </a:p>
          <a:p>
            <a:r>
              <a:rPr lang="tr-TR" u="none" dirty="0"/>
              <a:t>2</a:t>
            </a:r>
            <a:r>
              <a:rPr lang="tr-TR" u="none" dirty="0" smtClean="0"/>
              <a:t> </a:t>
            </a:r>
            <a:r>
              <a:rPr lang="tr-TR" u="none" dirty="0"/>
              <a:t>Point</a:t>
            </a: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605261" y="4808381"/>
            <a:ext cx="1569591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500" b="1" u="sng">
                <a:solidFill>
                  <a:srgbClr val="8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/>
              <a:t>Africa</a:t>
            </a:r>
          </a:p>
          <a:p>
            <a:r>
              <a:rPr lang="ru-RU" u="none" dirty="0" smtClean="0"/>
              <a:t>42</a:t>
            </a:r>
            <a:r>
              <a:rPr lang="tr-TR" u="none" dirty="0" smtClean="0"/>
              <a:t> Point</a:t>
            </a:r>
            <a:endParaRPr lang="tr-TR" u="none" dirty="0"/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3029660" y="4713267"/>
            <a:ext cx="1270141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500" b="1" u="sng">
                <a:solidFill>
                  <a:srgbClr val="8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/>
              <a:t>Far East</a:t>
            </a:r>
          </a:p>
          <a:p>
            <a:r>
              <a:rPr lang="tr-TR" u="none" dirty="0" smtClean="0"/>
              <a:t>31 </a:t>
            </a:r>
            <a:r>
              <a:rPr lang="tr-TR" u="none" dirty="0"/>
              <a:t>Point</a:t>
            </a: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2027502" y="4197069"/>
            <a:ext cx="1569591" cy="5539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500" b="1" u="sng">
                <a:solidFill>
                  <a:srgbClr val="8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tr-TR" dirty="0"/>
              <a:t>Middle East</a:t>
            </a:r>
          </a:p>
          <a:p>
            <a:r>
              <a:rPr lang="tr-TR" u="none" dirty="0" smtClean="0"/>
              <a:t>33 </a:t>
            </a:r>
            <a:r>
              <a:rPr lang="tr-TR" u="none" dirty="0"/>
              <a:t>Point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573" y="1007838"/>
            <a:ext cx="2621857" cy="954107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800" dirty="0" smtClean="0">
                <a:solidFill>
                  <a:schemeClr val="bg1"/>
                </a:solidFill>
                <a:latin typeface="Arial" charset="0"/>
              </a:rPr>
              <a:t>23</a:t>
            </a:r>
            <a:endParaRPr lang="en-GB" sz="4800" dirty="0" smtClean="0">
              <a:solidFill>
                <a:schemeClr val="bg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chemeClr val="bg1"/>
                </a:solidFill>
                <a:latin typeface="AkzidenzGroteskBQ-Reg"/>
              </a:rPr>
              <a:t>Направлений, открытых в 2013 году</a:t>
            </a:r>
            <a:endParaRPr lang="en-GB" sz="800" b="1" dirty="0">
              <a:solidFill>
                <a:schemeClr val="bg1"/>
              </a:solidFill>
              <a:latin typeface="AkzidenzGroteskBQ-Reg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6256" y="5871811"/>
            <a:ext cx="4320480" cy="577081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*New </a:t>
            </a:r>
            <a:r>
              <a:rPr lang="en-GB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destinations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on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the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list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without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date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),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are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planned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to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r-TR" sz="1050" dirty="0" err="1" smtClean="0">
                <a:solidFill>
                  <a:schemeClr val="bg1"/>
                </a:solidFill>
                <a:latin typeface="Arial Narrow" pitchFamily="34" charset="0"/>
              </a:rPr>
              <a:t>launch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in 2014 &amp; 2015 </a:t>
            </a:r>
            <a:r>
              <a:rPr lang="en-GB" sz="1050" dirty="0" smtClean="0">
                <a:solidFill>
                  <a:schemeClr val="bg1"/>
                </a:solidFill>
                <a:latin typeface="Arial Narrow" pitchFamily="34" charset="0"/>
              </a:rPr>
              <a:t>based </a:t>
            </a:r>
            <a:r>
              <a:rPr lang="en-GB" sz="1050" dirty="0">
                <a:solidFill>
                  <a:schemeClr val="bg1"/>
                </a:solidFill>
                <a:latin typeface="Arial Narrow" pitchFamily="34" charset="0"/>
              </a:rPr>
              <a:t>on aircraft 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1050" dirty="0" smtClean="0">
                <a:solidFill>
                  <a:schemeClr val="bg1"/>
                </a:solidFill>
                <a:latin typeface="Arial Narrow" pitchFamily="34" charset="0"/>
              </a:rPr>
              <a:t>availability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1050" dirty="0" smtClean="0">
                <a:solidFill>
                  <a:schemeClr val="bg1"/>
                </a:solidFill>
                <a:latin typeface="Arial Narrow" pitchFamily="34" charset="0"/>
              </a:rPr>
              <a:t>and </a:t>
            </a:r>
            <a:r>
              <a:rPr lang="en-GB" sz="1050" dirty="0">
                <a:solidFill>
                  <a:schemeClr val="bg1"/>
                </a:solidFill>
                <a:latin typeface="Arial Narrow" pitchFamily="34" charset="0"/>
              </a:rPr>
              <a:t>upon obtaining the </a:t>
            </a:r>
            <a:r>
              <a:rPr lang="en-GB" sz="1050" dirty="0" smtClean="0">
                <a:solidFill>
                  <a:schemeClr val="bg1"/>
                </a:solidFill>
                <a:latin typeface="Arial Narrow" pitchFamily="34" charset="0"/>
              </a:rPr>
              <a:t>authorizations</a:t>
            </a:r>
            <a:r>
              <a:rPr lang="tr-TR" sz="105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tr-TR" sz="105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58877"/>
              </p:ext>
            </p:extLst>
          </p:nvPr>
        </p:nvGraphicFramePr>
        <p:xfrm>
          <a:off x="4536256" y="719813"/>
          <a:ext cx="5384319" cy="5075640"/>
        </p:xfrm>
        <a:graphic>
          <a:graphicData uri="http://schemas.openxmlformats.org/drawingml/2006/table">
            <a:tbl>
              <a:tblPr/>
              <a:tblGrid>
                <a:gridCol w="800652"/>
                <a:gridCol w="637412"/>
                <a:gridCol w="598546"/>
                <a:gridCol w="798061"/>
                <a:gridCol w="606318"/>
                <a:gridCol w="310933"/>
                <a:gridCol w="652959"/>
                <a:gridCol w="621866"/>
                <a:gridCol w="357572"/>
              </a:tblGrid>
              <a:tr h="30758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New Destinations Pending to be Launched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6264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Rotterdam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Netherlands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Mar'14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Tlemcen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Algeria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Juba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South Sudan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Hakkari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Mar'14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Abha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S.Arabia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Kharkiv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Ukrain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Astrakhan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Russia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Mar'14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Abuja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Nigeria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Lankaran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Azerbaijan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5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Stavropol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Russia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Mar'14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Ahwaz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Iran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Luanda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Angola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Boston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USA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Asmara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Eritrea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Manila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Philippines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Catanıa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Italy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Atlanta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Usa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Mexico City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Mexico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Montreal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Canada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Bamako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Mali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Oran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Algeria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Oran 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Algeria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Bogota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Colombia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Rotterdam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Netherlands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Constantıne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Algeria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Caracas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Venezuela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San Francisco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Usa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Nantes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France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Hakkari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Urmieh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Iran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Batna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Algeria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Havana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Cuba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64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New Destinations Opened in 2014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698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Alanya - Gazipaşa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Jan'14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6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6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r-TR" sz="600" b="1" i="0" u="none" strike="noStrike">
                        <a:solidFill>
                          <a:srgbClr val="C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7133" marR="7133" marT="71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264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New Destinations Opened in 2013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Libreville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Gabon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Jan'13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Salzburg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Austria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Kastamonu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Jul'13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Colombo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Sri Lanka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Feb'13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Malta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Malta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Bingol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Jul'13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42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Houston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USA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Apr'13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Gassim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S.Arabia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Sirnak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Jul'13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Kuala Lumpur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Malaysia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Apr'13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Tallinn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Estonia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Kathmandu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Nepal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Sep'13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Aqaba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Jordan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Apr'13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Marseille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France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Lahore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Pakistan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Nov'13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63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Santiago De Compostela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Spain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Vilnius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Lithuania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Mazar-ı Sharif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Afghanistan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Nov'13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7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Isparta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Constanta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Romania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Kano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Nigeria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Dec'13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Friedrichshafen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Germany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Luxembourg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Luxembourg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Jun'13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Ndjamena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Chad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Dec'13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Tekirdag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Turkey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May'13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 dirty="0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600" b="1" i="0" u="none" strike="noStrike">
                          <a:solidFill>
                            <a:srgbClr val="C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7133" marR="7133" marT="7133" marB="0" anchor="ctr">
                    <a:lnL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E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Рейсы Санкт-Петербург – Стамбул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91840" y="1005585"/>
            <a:ext cx="856895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100" b="1" dirty="0">
              <a:latin typeface="Calibri" pitchFamily="34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C00000"/>
                </a:solidFill>
                <a:latin typeface="Calibri" pitchFamily="34" charset="0"/>
              </a:rPr>
              <a:t>C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  30</a:t>
            </a:r>
            <a:r>
              <a:rPr lang="ru-RU" sz="36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апреля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</a:rPr>
              <a:t>2014</a:t>
            </a:r>
            <a:endParaRPr lang="en-US" sz="36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/>
            <a:endParaRPr lang="ru-RU" sz="1100" b="1" dirty="0">
              <a:latin typeface="Calibri" pitchFamily="34" charset="0"/>
            </a:endParaRPr>
          </a:p>
          <a:p>
            <a:pPr algn="ctr" eaLnBrk="1" hangingPunct="1"/>
            <a:r>
              <a:rPr lang="ru-RU" sz="2400" dirty="0">
                <a:latin typeface="Calibri" pitchFamily="34" charset="0"/>
              </a:rPr>
              <a:t>Рейсы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Стамбул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Санкт-Петербург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–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Стамбул </a:t>
            </a:r>
            <a:r>
              <a:rPr lang="ru-RU" sz="2400" dirty="0" smtClean="0">
                <a:latin typeface="Calibri" pitchFamily="34" charset="0"/>
              </a:rPr>
              <a:t>осуществляются </a:t>
            </a:r>
            <a:r>
              <a:rPr lang="ru-RU" sz="2400" u="sng" dirty="0">
                <a:latin typeface="Calibri" pitchFamily="34" charset="0"/>
              </a:rPr>
              <a:t>ежедневно</a:t>
            </a:r>
            <a:r>
              <a:rPr lang="ru-RU" sz="2400" dirty="0">
                <a:latin typeface="Calibri" pitchFamily="34" charset="0"/>
              </a:rPr>
              <a:t> по следующему расписанию</a:t>
            </a:r>
          </a:p>
          <a:p>
            <a:pPr algn="ctr" eaLnBrk="1" hangingPunct="1"/>
            <a:endParaRPr lang="en-US" sz="1100" i="1" dirty="0" smtClean="0">
              <a:latin typeface="Calibri" pitchFamily="34" charset="0"/>
            </a:endParaRPr>
          </a:p>
          <a:p>
            <a:pPr algn="ctr" eaLnBrk="1" hangingPunct="1"/>
            <a:endParaRPr lang="ru-RU" sz="1100" i="1" dirty="0">
              <a:latin typeface="Calibri" pitchFamily="34" charset="0"/>
            </a:endParaRPr>
          </a:p>
          <a:p>
            <a:pPr algn="ctr" eaLnBrk="1" hangingPunct="1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algn="ctr" eaLnBrk="1" hangingPunct="1">
              <a:lnSpc>
                <a:spcPts val="1200"/>
              </a:lnSpc>
            </a:pPr>
            <a:endParaRPr lang="en-US" sz="1200" i="1" dirty="0">
              <a:latin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32708"/>
              </p:ext>
            </p:extLst>
          </p:nvPr>
        </p:nvGraphicFramePr>
        <p:xfrm>
          <a:off x="1644100" y="3096071"/>
          <a:ext cx="672041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3"/>
                <a:gridCol w="1344083"/>
                <a:gridCol w="1344083"/>
                <a:gridCol w="1344083"/>
                <a:gridCol w="1344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TK401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ISTLED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1234567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10:55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15:20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TK402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LEDIST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1234567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16:30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19:00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015976" y="4208462"/>
            <a:ext cx="6120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Calibri" pitchFamily="34" charset="0"/>
                <a:cs typeface="Calibri" pitchFamily="34" charset="0"/>
              </a:rPr>
              <a:t>Все вылеты осуществляются из нового терминала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Пулково-1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Стыковки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из Санкт-Петербурга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3454" y="887673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&lt; 6h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IN/OUT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6296" y="1481692"/>
            <a:ext cx="14251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JNB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CPT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KRT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ALG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DKR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NBO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KSH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SIN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ICN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CGK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CAI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endParaRPr lang="ru-RU" b="1" dirty="0"/>
          </a:p>
        </p:txBody>
      </p:sp>
      <p:sp>
        <p:nvSpPr>
          <p:cNvPr id="4" name="Rectangle 3"/>
          <p:cNvSpPr/>
          <p:nvPr/>
        </p:nvSpPr>
        <p:spPr>
          <a:xfrm>
            <a:off x="359792" y="887674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&lt; </a:t>
            </a:r>
            <a:r>
              <a:rPr lang="en-US" sz="2400" b="1" dirty="0" smtClean="0">
                <a:solidFill>
                  <a:srgbClr val="002060"/>
                </a:solidFill>
              </a:rPr>
              <a:t>3h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IN/OUT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409" y="1439886"/>
            <a:ext cx="90922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GYD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ASB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TLV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AMM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BAH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SAH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EBL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TBZ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ADE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VIE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1707" y="1481692"/>
            <a:ext cx="79060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CMB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MLE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TBS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PEK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HKG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NRT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DXB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DOH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SGN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IFN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58446" y="903477"/>
            <a:ext cx="222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&lt; 3h</a:t>
            </a:r>
            <a:r>
              <a:rPr lang="ru-RU" sz="2400" b="1" dirty="0" smtClean="0">
                <a:solidFill>
                  <a:srgbClr val="002060"/>
                </a:solidFill>
              </a:rPr>
              <a:t> / </a:t>
            </a:r>
            <a:r>
              <a:rPr lang="en-US" sz="2400" b="1" dirty="0" smtClean="0">
                <a:solidFill>
                  <a:srgbClr val="002060"/>
                </a:solidFill>
              </a:rPr>
              <a:t>overnight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552" y="1481692"/>
            <a:ext cx="23042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 </a:t>
            </a:r>
            <a:endParaRPr lang="en-US" sz="2000" b="1" dirty="0" smtClean="0"/>
          </a:p>
          <a:p>
            <a:r>
              <a:rPr lang="en-US" sz="2400" b="1" dirty="0" smtClean="0"/>
              <a:t>ABJ </a:t>
            </a:r>
            <a:endParaRPr lang="en-US" sz="2000" b="1" dirty="0" smtClean="0"/>
          </a:p>
          <a:p>
            <a:r>
              <a:rPr lang="en-US" sz="2400" b="1" dirty="0" smtClean="0"/>
              <a:t>EBB </a:t>
            </a:r>
            <a:endParaRPr lang="en-US" sz="2000" b="1" dirty="0" smtClean="0"/>
          </a:p>
          <a:p>
            <a:r>
              <a:rPr lang="en-US" sz="2400" b="1" dirty="0" smtClean="0"/>
              <a:t>KGL </a:t>
            </a:r>
            <a:endParaRPr lang="en-US" sz="2000" b="1" dirty="0" smtClean="0"/>
          </a:p>
          <a:p>
            <a:r>
              <a:rPr lang="en-US" sz="2400" b="1" dirty="0" smtClean="0"/>
              <a:t>NIM</a:t>
            </a:r>
            <a:r>
              <a:rPr lang="ru-RU" sz="2400" b="1" dirty="0" smtClean="0"/>
              <a:t> </a:t>
            </a:r>
            <a:endParaRPr lang="en-US" sz="2000" b="1" dirty="0" smtClean="0"/>
          </a:p>
          <a:p>
            <a:r>
              <a:rPr lang="en-US" sz="2400" b="1" dirty="0" smtClean="0"/>
              <a:t>MCT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KTM</a:t>
            </a:r>
          </a:p>
          <a:p>
            <a:r>
              <a:rPr lang="en-US" sz="2400" b="1" dirty="0" smtClean="0"/>
              <a:t>BCN</a:t>
            </a:r>
          </a:p>
          <a:p>
            <a:r>
              <a:rPr lang="en-US" sz="2400" b="1" dirty="0" smtClean="0"/>
              <a:t>MXP</a:t>
            </a:r>
          </a:p>
          <a:p>
            <a:r>
              <a:rPr lang="en-US" sz="2400" b="1" dirty="0" smtClean="0"/>
              <a:t>ZRH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0994" y="5534290"/>
            <a:ext cx="165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 городов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9163" y="5586734"/>
            <a:ext cx="133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21 город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0240" y="5586734"/>
            <a:ext cx="1652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 городов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0994" y="5502537"/>
            <a:ext cx="78596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masa\Efe\Marketing\godownloads\2243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32238"/>
          <a:stretch/>
        </p:blipFill>
        <p:spPr bwMode="auto">
          <a:xfrm>
            <a:off x="25708" y="4268106"/>
            <a:ext cx="6902154" cy="221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5598" y="92098"/>
            <a:ext cx="11771724" cy="52322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Флот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53" y="4774111"/>
            <a:ext cx="1963382" cy="984885"/>
          </a:xfrm>
          <a:prstGeom prst="rect">
            <a:avLst/>
          </a:prstGeom>
          <a:solidFill>
            <a:schemeClr val="tx1">
              <a:lumMod val="95000"/>
              <a:lumOff val="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tr-TR" sz="4400" dirty="0" smtClean="0"/>
              <a:t>7</a:t>
            </a:r>
            <a:r>
              <a:rPr lang="tr-TR" sz="3200" dirty="0" smtClean="0"/>
              <a:t> </a:t>
            </a:r>
          </a:p>
          <a:p>
            <a:r>
              <a:rPr lang="ru-RU" sz="1400" dirty="0" smtClean="0"/>
              <a:t>Средний возраст</a:t>
            </a:r>
            <a:endParaRPr lang="tr-TR" sz="1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5708" y="4369535"/>
            <a:ext cx="1972427" cy="523220"/>
          </a:xfrm>
          <a:prstGeom prst="rect">
            <a:avLst/>
          </a:prstGeom>
          <a:solidFill>
            <a:schemeClr val="tx1">
              <a:lumMod val="95000"/>
              <a:lumOff val="5000"/>
              <a:alpha val="62000"/>
            </a:schemeClr>
          </a:solidFill>
          <a:ln w="0"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sz="1400" dirty="0" smtClean="0"/>
              <a:t>Самый молодой авиапарк в Европе</a:t>
            </a:r>
            <a:endParaRPr lang="tr-TR" sz="14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9E854-FA9C-4A99-9EB4-33F7A2E135C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29491"/>
              </p:ext>
            </p:extLst>
          </p:nvPr>
        </p:nvGraphicFramePr>
        <p:xfrm>
          <a:off x="7344568" y="777300"/>
          <a:ext cx="2660045" cy="3782651"/>
        </p:xfrm>
        <a:graphic>
          <a:graphicData uri="http://schemas.openxmlformats.org/drawingml/2006/table">
            <a:tbl>
              <a:tblPr/>
              <a:tblGrid>
                <a:gridCol w="770013"/>
                <a:gridCol w="770013"/>
                <a:gridCol w="630010"/>
                <a:gridCol w="490009"/>
              </a:tblGrid>
              <a:tr h="311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500" marR="10500" marT="90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Type 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Fleet</a:t>
                      </a:r>
                      <a:endParaRPr lang="tr-TR" sz="9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Fleet Age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0683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Wide Body 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A330-200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5,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9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A330-300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9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A340-300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8850">
                <a:tc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B777-3ER 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Total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2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B737-900ER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6,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9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B737-800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9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B737-700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9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Narrow Body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B737-400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9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A320-200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9857">
                <a:tc>
                  <a:txBody>
                    <a:bodyPr/>
                    <a:lstStyle/>
                    <a:p>
                      <a:pPr algn="ctr" rtl="0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A321-200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8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A319-100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Total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8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Cargo 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A310-300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74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4%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A330-200F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8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 Total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10500" marR="10500" marT="90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2</a:t>
                      </a:r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61</a:t>
                      </a:r>
                      <a:endParaRPr lang="tr-TR" sz="9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tr-TR" sz="10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10500" marR="10500" marT="90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15776" y="791815"/>
            <a:ext cx="6984776" cy="3744416"/>
            <a:chOff x="444999" y="404664"/>
            <a:chExt cx="8352928" cy="4626864"/>
          </a:xfrm>
        </p:grpSpPr>
        <p:graphicFrame>
          <p:nvGraphicFramePr>
            <p:cNvPr id="19" name="COL-68896869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749739"/>
                </p:ext>
              </p:extLst>
            </p:nvPr>
          </p:nvGraphicFramePr>
          <p:xfrm>
            <a:off x="444999" y="404664"/>
            <a:ext cx="8352928" cy="46268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1"/>
            <p:cNvSpPr txBox="1"/>
            <p:nvPr/>
          </p:nvSpPr>
          <p:spPr>
            <a:xfrm>
              <a:off x="755576" y="2528900"/>
              <a:ext cx="432049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202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562472" y="2187055"/>
              <a:ext cx="432049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232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3" name="TextBox 1"/>
            <p:cNvSpPr txBox="1"/>
            <p:nvPr/>
          </p:nvSpPr>
          <p:spPr>
            <a:xfrm>
              <a:off x="2384226" y="2132856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267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4" name="TextBox 1"/>
            <p:cNvSpPr txBox="1"/>
            <p:nvPr/>
          </p:nvSpPr>
          <p:spPr>
            <a:xfrm>
              <a:off x="3203848" y="1950435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288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5" name="TextBox 1"/>
            <p:cNvSpPr txBox="1"/>
            <p:nvPr/>
          </p:nvSpPr>
          <p:spPr>
            <a:xfrm>
              <a:off x="4000903" y="1628800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329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4788024" y="1616271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325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7" name="TextBox 1"/>
            <p:cNvSpPr txBox="1"/>
            <p:nvPr/>
          </p:nvSpPr>
          <p:spPr>
            <a:xfrm>
              <a:off x="5580112" y="1481430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352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6435421" y="1267278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381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7245289" y="824183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428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8039775" y="800971"/>
              <a:ext cx="432048" cy="21602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sz="900" b="1" dirty="0" smtClean="0">
                  <a:solidFill>
                    <a:srgbClr val="53565A"/>
                  </a:solidFill>
                </a:rPr>
                <a:t>436</a:t>
              </a:r>
              <a:endParaRPr lang="tr-TR" sz="900" b="1" dirty="0">
                <a:solidFill>
                  <a:srgbClr val="53565A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4669" y="4032175"/>
            <a:ext cx="7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162532"/>
              </p:ext>
            </p:extLst>
          </p:nvPr>
        </p:nvGraphicFramePr>
        <p:xfrm>
          <a:off x="0" y="622085"/>
          <a:ext cx="2884027" cy="145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34125" y="711187"/>
            <a:ext cx="1514896" cy="29379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Увеличение флота</a:t>
            </a:r>
            <a:endParaRPr lang="tr-TR" sz="1000" b="1" dirty="0" smtClean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3BD58E83A554693CE64BE50028B4F" ma:contentTypeVersion="0" ma:contentTypeDescription="Create a new document." ma:contentTypeScope="" ma:versionID="d95e9f2b7c075f0feeb2c56d4c6b35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73075-4286-4930-8269-1A2144477C6C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25768C-FE4F-4011-8AB2-C86E871D27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1D8FE-6FFD-454B-BE50-C67FE78FD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Произвольный</PresentationFormat>
  <Paragraphs>429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Ofis Teması</vt:lpstr>
      <vt:lpstr>3_Office Theme</vt:lpstr>
      <vt:lpstr>4_Office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a_yildiz11</dc:creator>
  <cp:lastModifiedBy>ndavydova</cp:lastModifiedBy>
  <cp:revision>488</cp:revision>
  <cp:lastPrinted>2012-12-14T11:58:43Z</cp:lastPrinted>
  <dcterms:created xsi:type="dcterms:W3CDTF">2012-09-18T11:07:18Z</dcterms:created>
  <dcterms:modified xsi:type="dcterms:W3CDTF">2014-09-01T12:00:33Z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0x0101001713BD58E83A554693CE64BE50028B4F</vt:lpwstr>
  </property>
</Properties>
</file>